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B9EB666-A58A-4F6C-BB47-652526AB4AEC}" type="datetimeFigureOut">
              <a:rPr lang="it-IT" smtClean="0"/>
              <a:t>12/09/2013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D1B844C-D9EE-468E-98A5-051E9F4CD04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oira.bortoluzzi@istruzione.it" TargetMode="External"/><Relationship Id="rId2" Type="http://schemas.openxmlformats.org/officeDocument/2006/relationships/hyperlink" Target="mailto:kbarattin@interfree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ristinadecal@istruzionebellun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28651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8773"/>
            <a:ext cx="1627773" cy="17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67544" y="1700808"/>
            <a:ext cx="7920880" cy="4110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600" dirty="0">
                <a:ea typeface="Calibri"/>
                <a:cs typeface="Times New Roman"/>
              </a:rPr>
              <a:t>PROGETTO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600" b="1" dirty="0">
                <a:ea typeface="Calibri"/>
                <a:cs typeface="Times New Roman"/>
              </a:rPr>
              <a:t>“COMINCIO BENE </a:t>
            </a:r>
            <a:r>
              <a:rPr lang="it-IT" sz="3600" b="1">
                <a:ea typeface="Calibri"/>
                <a:cs typeface="Times New Roman"/>
              </a:rPr>
              <a:t>LA </a:t>
            </a:r>
            <a:r>
              <a:rPr lang="it-IT" sz="3600" b="1" smtClean="0">
                <a:ea typeface="Calibri"/>
                <a:cs typeface="Times New Roman"/>
              </a:rPr>
              <a:t>SCUOLA 1”</a:t>
            </a:r>
            <a:endParaRPr lang="it-IT" sz="3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effectLst/>
                <a:latin typeface="Arial"/>
                <a:ea typeface="Calibri"/>
                <a:cs typeface="Times New Roman"/>
              </a:rPr>
              <a:t>A.S. 2013/14</a:t>
            </a:r>
            <a:endParaRPr lang="it-IT" sz="2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600" dirty="0">
                <a:ea typeface="Calibri"/>
                <a:cs typeface="Times New Roman"/>
              </a:rPr>
              <a:t>in collaborazione con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200" b="1" dirty="0">
                <a:ea typeface="Calibri"/>
                <a:cs typeface="Times New Roman"/>
              </a:rPr>
              <a:t>ULSS 1 </a:t>
            </a:r>
            <a:r>
              <a:rPr lang="it-IT" sz="3200" b="1" dirty="0">
                <a:ea typeface="Calibri"/>
                <a:cs typeface="Calibri"/>
              </a:rPr>
              <a:t>– </a:t>
            </a:r>
            <a:r>
              <a:rPr lang="it-IT" sz="3200" b="1" dirty="0" smtClean="0">
                <a:ea typeface="Calibri"/>
                <a:cs typeface="Calibri"/>
              </a:rPr>
              <a:t>UU.OO. </a:t>
            </a:r>
            <a:r>
              <a:rPr lang="it-IT" sz="3200" b="1" dirty="0">
                <a:ea typeface="Calibri"/>
                <a:cs typeface="Calibri"/>
              </a:rPr>
              <a:t>NEUROPSICHIATRIA INFANTILE </a:t>
            </a:r>
            <a:endParaRPr lang="it-IT" sz="3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3200" b="1" dirty="0">
                <a:ea typeface="Times New Roman"/>
                <a:cs typeface="Calibri"/>
              </a:rPr>
              <a:t>di BELLUNO e di AGORDO</a:t>
            </a:r>
            <a:endParaRPr lang="it-IT" sz="3200" b="1" dirty="0">
              <a:effectLst/>
              <a:latin typeface="Times New Roman"/>
              <a:ea typeface="Times New Roman"/>
              <a:cs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50085" y="764704"/>
            <a:ext cx="4572000" cy="817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it-IT" sz="2000" b="1" dirty="0" smtClean="0">
                <a:effectLst/>
                <a:latin typeface="Arial"/>
                <a:ea typeface="Calibri"/>
              </a:rPr>
              <a:t>Centro Territoriale per l’Integrazione</a:t>
            </a:r>
            <a:endParaRPr lang="it-IT" sz="2000" dirty="0" smtClean="0">
              <a:effectLst/>
              <a:latin typeface="Arial"/>
              <a:ea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i="1" dirty="0" smtClean="0">
                <a:effectLst/>
                <a:latin typeface="Comic Sans MS"/>
                <a:ea typeface="Calibri"/>
                <a:cs typeface="Times New Roman"/>
              </a:rPr>
              <a:t>(AREA HANDICAP / DISAGIO)</a:t>
            </a:r>
            <a:endParaRPr lang="it-IT" sz="2000" dirty="0">
              <a:ea typeface="Calibri"/>
              <a:cs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106332" y="6196662"/>
            <a:ext cx="2776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Belluno, 18 settembre 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9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5" y="764704"/>
            <a:ext cx="748883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OBIETTIVI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it-IT" sz="2400" dirty="0" smtClean="0"/>
              <a:t>conoscenze aggiornate e complete sull’evoluzione delle varie fasi dell’apprendimento della lettura e della scrittura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69608" y="2420888"/>
            <a:ext cx="73808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it-IT" sz="2400" dirty="0" smtClean="0"/>
              <a:t>consapevolezza nell’individuazione di difficoltà negli alunni attraverso momenti di scambio/confronto insegnante-logopedista</a:t>
            </a:r>
          </a:p>
          <a:p>
            <a:pPr lvl="0"/>
            <a:endParaRPr lang="it-IT" sz="2400" dirty="0" smtClean="0"/>
          </a:p>
          <a:p>
            <a:pPr marL="342900" lvl="0" indent="-342900">
              <a:buFont typeface="Wingdings" pitchFamily="2" charset="2"/>
              <a:buChar char="q"/>
            </a:pPr>
            <a:r>
              <a:rPr lang="it-IT" sz="2400" dirty="0" smtClean="0"/>
              <a:t>supporto specialistico agli insegnanti nella valutazione dell’apprendimento della letto-scrittura e nella costruzione di percorsi didattici mirati</a:t>
            </a:r>
          </a:p>
        </p:txBody>
      </p:sp>
    </p:spTree>
    <p:extLst>
      <p:ext uri="{BB962C8B-B14F-4D97-AF65-F5344CB8AC3E}">
        <p14:creationId xmlns:p14="http://schemas.microsoft.com/office/powerpoint/2010/main" val="35621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000" b="1" dirty="0"/>
              <a:t>ORGANIZZAZIONE </a:t>
            </a:r>
            <a:r>
              <a:rPr lang="it-IT" sz="3000" b="1" dirty="0" smtClean="0"/>
              <a:t>PROGETTUALE</a:t>
            </a:r>
          </a:p>
          <a:p>
            <a:pPr marL="0" indent="0">
              <a:buNone/>
            </a:pPr>
            <a:r>
              <a:rPr lang="it-IT" b="1" dirty="0"/>
              <a:t>L’insegnante di 1^ primaria </a:t>
            </a:r>
            <a:r>
              <a:rPr lang="it-IT" b="1" dirty="0" smtClean="0"/>
              <a:t>	</a:t>
            </a:r>
            <a:endParaRPr lang="it-IT" dirty="0"/>
          </a:p>
          <a:p>
            <a:r>
              <a:rPr lang="it-IT" dirty="0"/>
              <a:t>L’insegnante è il destinatario principale del </a:t>
            </a:r>
            <a:r>
              <a:rPr lang="it-IT" dirty="0" smtClean="0"/>
              <a:t>progetto </a:t>
            </a:r>
            <a:endParaRPr lang="it-IT" dirty="0"/>
          </a:p>
          <a:p>
            <a:r>
              <a:rPr lang="it-IT" dirty="0"/>
              <a:t>h</a:t>
            </a:r>
            <a:r>
              <a:rPr lang="it-IT" dirty="0" smtClean="0"/>
              <a:t>a </a:t>
            </a:r>
            <a:r>
              <a:rPr lang="it-IT" dirty="0"/>
              <a:t>il compito di partecipare alla formazione, </a:t>
            </a:r>
            <a:endParaRPr lang="it-IT" dirty="0" smtClean="0"/>
          </a:p>
          <a:p>
            <a:r>
              <a:rPr lang="it-IT" dirty="0" smtClean="0"/>
              <a:t>attuare </a:t>
            </a:r>
            <a:r>
              <a:rPr lang="it-IT" dirty="0"/>
              <a:t>le metodologie </a:t>
            </a:r>
            <a:r>
              <a:rPr lang="it-IT" dirty="0" smtClean="0"/>
              <a:t>proposte, </a:t>
            </a:r>
          </a:p>
          <a:p>
            <a:r>
              <a:rPr lang="it-IT" dirty="0" smtClean="0"/>
              <a:t>seguire </a:t>
            </a:r>
            <a:r>
              <a:rPr lang="it-IT" dirty="0"/>
              <a:t>le indicazioni tecniche date dalla </a:t>
            </a:r>
            <a:r>
              <a:rPr lang="it-IT" dirty="0" smtClean="0"/>
              <a:t>logopedista</a:t>
            </a:r>
          </a:p>
          <a:p>
            <a:r>
              <a:rPr lang="it-IT" dirty="0" smtClean="0"/>
              <a:t>correggere</a:t>
            </a:r>
            <a:r>
              <a:rPr lang="it-IT" dirty="0"/>
              <a:t>* le prove di </a:t>
            </a:r>
            <a:r>
              <a:rPr lang="it-IT" dirty="0" smtClean="0"/>
              <a:t>dettato. </a:t>
            </a:r>
          </a:p>
          <a:p>
            <a:r>
              <a:rPr lang="it-IT" sz="2800" b="1" dirty="0" smtClean="0"/>
              <a:t>L’insegnante </a:t>
            </a:r>
            <a:r>
              <a:rPr lang="it-IT" sz="2800" b="1" dirty="0"/>
              <a:t>è, comunque, l’esperto di didattica e responsabile del processo di insegnamento/apprendimento</a:t>
            </a:r>
            <a:r>
              <a:rPr lang="it-IT" dirty="0"/>
              <a:t>. </a:t>
            </a:r>
          </a:p>
          <a:p>
            <a:endParaRPr lang="it-IT" b="1" i="1" u="sng" dirty="0" smtClean="0"/>
          </a:p>
          <a:p>
            <a:r>
              <a:rPr lang="it-IT" b="1" i="1" u="sng" dirty="0" smtClean="0"/>
              <a:t>*</a:t>
            </a:r>
            <a:r>
              <a:rPr lang="it-IT" b="1" i="1" u="sng" dirty="0"/>
              <a:t>La correzione</a:t>
            </a:r>
            <a:r>
              <a:rPr lang="it-IT" b="1" dirty="0"/>
              <a:t>: </a:t>
            </a:r>
            <a:endParaRPr lang="it-IT" b="1" dirty="0" smtClean="0"/>
          </a:p>
          <a:p>
            <a:r>
              <a:rPr lang="it-IT" dirty="0" smtClean="0"/>
              <a:t>giorni </a:t>
            </a:r>
            <a:r>
              <a:rPr lang="it-IT" dirty="0"/>
              <a:t>successivi alla somministrazione delle </a:t>
            </a:r>
            <a:r>
              <a:rPr lang="it-IT" dirty="0" smtClean="0"/>
              <a:t>prove </a:t>
            </a:r>
          </a:p>
          <a:p>
            <a:r>
              <a:rPr lang="it-IT" dirty="0" smtClean="0"/>
              <a:t>attuata </a:t>
            </a:r>
            <a:r>
              <a:rPr lang="it-IT" dirty="0"/>
              <a:t>dagli </a:t>
            </a:r>
            <a:r>
              <a:rPr lang="it-IT" dirty="0" smtClean="0"/>
              <a:t>insegnanti</a:t>
            </a:r>
          </a:p>
          <a:p>
            <a:r>
              <a:rPr lang="it-IT" dirty="0" smtClean="0"/>
              <a:t>uno </a:t>
            </a:r>
            <a:r>
              <a:rPr lang="it-IT" dirty="0"/>
              <a:t>scambio tra i docenti, </a:t>
            </a:r>
            <a:r>
              <a:rPr lang="it-IT" dirty="0" smtClean="0"/>
              <a:t>maggior </a:t>
            </a:r>
            <a:r>
              <a:rPr lang="it-IT" dirty="0"/>
              <a:t>obiettività </a:t>
            </a:r>
            <a:endParaRPr lang="it-IT" dirty="0" smtClean="0"/>
          </a:p>
          <a:p>
            <a:r>
              <a:rPr lang="it-IT" dirty="0" smtClean="0"/>
              <a:t>protocolli </a:t>
            </a:r>
            <a:r>
              <a:rPr lang="it-IT" dirty="0"/>
              <a:t>dei bambini </a:t>
            </a:r>
            <a:r>
              <a:rPr lang="it-IT" dirty="0" smtClean="0"/>
              <a:t>anonimi</a:t>
            </a:r>
            <a:r>
              <a:rPr lang="it-IT" dirty="0"/>
              <a:t>, contrassegnati dal numero di registro di classe. </a:t>
            </a:r>
          </a:p>
        </p:txBody>
      </p:sp>
    </p:spTree>
    <p:extLst>
      <p:ext uri="{BB962C8B-B14F-4D97-AF65-F5344CB8AC3E}">
        <p14:creationId xmlns:p14="http://schemas.microsoft.com/office/powerpoint/2010/main" val="24742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0623" y="332656"/>
            <a:ext cx="79928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Il Referente </a:t>
            </a:r>
            <a:r>
              <a:rPr lang="it-IT" sz="2800" b="1" dirty="0" smtClean="0"/>
              <a:t>del Progetto </a:t>
            </a:r>
            <a:endParaRPr lang="it-IT" sz="2800" dirty="0"/>
          </a:p>
          <a:p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coordinamento del progetto nel proprio Istituto,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partecipazione alla formazione iniziale e agli incontri previsti,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organizzazione delle giornate e gli orari della somministrazione delle prove,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somministrazione* delle prove stesse in tutte le classi del proprio istituto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raccolta dei dati dei risultati delle prove. 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b="1" i="1" u="sng" dirty="0" smtClean="0"/>
              <a:t>*La somministrazione</a:t>
            </a:r>
            <a:r>
              <a:rPr lang="it-IT" sz="2400" b="1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 un unico somministratore limiterà quelle variabili fisiologiche insite nella somministrazione stessa.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entro le prime due ore di lezione (entro la ricreazione).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22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052736"/>
            <a:ext cx="7543800" cy="3886200"/>
          </a:xfrm>
        </p:spPr>
        <p:txBody>
          <a:bodyPr>
            <a:noAutofit/>
          </a:bodyPr>
          <a:lstStyle/>
          <a:p>
            <a:r>
              <a:rPr lang="it-IT" sz="2800" b="1" dirty="0"/>
              <a:t>La logopedista</a:t>
            </a:r>
            <a:endParaRPr lang="it-IT" sz="2800" dirty="0"/>
          </a:p>
          <a:p>
            <a:r>
              <a:rPr lang="it-IT" sz="2800" dirty="0" smtClean="0"/>
              <a:t>È esperta </a:t>
            </a:r>
            <a:r>
              <a:rPr lang="it-IT" sz="2800" dirty="0"/>
              <a:t>del processo di acquisizione della letto-scrittura, di supporto alle scelte dei docenti </a:t>
            </a:r>
            <a:endParaRPr lang="it-IT" sz="2800" dirty="0" smtClean="0"/>
          </a:p>
          <a:p>
            <a:r>
              <a:rPr lang="it-IT" sz="2800" dirty="0" smtClean="0"/>
              <a:t>È presente </a:t>
            </a:r>
            <a:r>
              <a:rPr lang="it-IT" sz="2800" dirty="0"/>
              <a:t>agli incontri con i docenti offrendo consulenza relativamente alle valutazioni delle prove e alle scelte didattiche e </a:t>
            </a:r>
            <a:r>
              <a:rPr lang="it-IT" sz="2800" dirty="0" smtClean="0"/>
              <a:t>metodologiche 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501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476672"/>
            <a:ext cx="7543800" cy="93610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LE SCUOLE E LA LOGOPEDISTA DI RIFERIMENTO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05761"/>
              </p:ext>
            </p:extLst>
          </p:nvPr>
        </p:nvGraphicFramePr>
        <p:xfrm>
          <a:off x="683568" y="1268760"/>
          <a:ext cx="7704856" cy="4673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672408"/>
              </a:tblGrid>
              <a:tr h="480072">
                <a:tc>
                  <a:txBody>
                    <a:bodyPr/>
                    <a:lstStyle/>
                    <a:p>
                      <a:r>
                        <a:rPr lang="it-IT" dirty="0" smtClean="0"/>
                        <a:t>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LOGOPEDISTA</a:t>
                      </a:r>
                      <a:endParaRPr lang="it-IT" dirty="0"/>
                    </a:p>
                  </a:txBody>
                  <a:tcPr/>
                </a:tc>
              </a:tr>
              <a:tr h="88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1° Circolo</a:t>
                      </a:r>
                      <a:r>
                        <a:rPr lang="it-IT" sz="2400" b="1" baseline="0" dirty="0" smtClean="0"/>
                        <a:t>   </a:t>
                      </a:r>
                      <a:r>
                        <a:rPr lang="it-IT" sz="2400" b="1" dirty="0" smtClean="0"/>
                        <a:t>2° Circolo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 3° Circolo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Enrica De </a:t>
                      </a:r>
                      <a:r>
                        <a:rPr lang="it-IT" sz="2400" b="1" dirty="0" err="1" smtClean="0"/>
                        <a:t>Zordi</a:t>
                      </a:r>
                      <a:endParaRPr lang="it-IT" sz="2400" b="1" dirty="0" smtClean="0"/>
                    </a:p>
                  </a:txBody>
                  <a:tcPr/>
                </a:tc>
              </a:tr>
              <a:tr h="1288639">
                <a:tc>
                  <a:txBody>
                    <a:bodyPr/>
                    <a:lstStyle/>
                    <a:p>
                      <a:endParaRPr lang="it-IT" sz="2400" b="1" dirty="0" smtClean="0"/>
                    </a:p>
                    <a:p>
                      <a:r>
                        <a:rPr lang="it-IT" sz="2400" b="1" dirty="0" smtClean="0"/>
                        <a:t>Ponte nelle Alpi, Longarone, Zoldo 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Diana Nadia</a:t>
                      </a:r>
                      <a:r>
                        <a:rPr lang="it-IT" sz="2400" b="1" baseline="0" dirty="0" smtClean="0"/>
                        <a:t> </a:t>
                      </a:r>
                      <a:r>
                        <a:rPr lang="it-IT" sz="2400" b="1" baseline="0" dirty="0" err="1" smtClean="0"/>
                        <a:t>Piovesan</a:t>
                      </a:r>
                      <a:endParaRPr lang="it-IT" sz="2400" b="1" dirty="0" smtClean="0"/>
                    </a:p>
                  </a:txBody>
                  <a:tcPr/>
                </a:tc>
              </a:tr>
              <a:tr h="727585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Agordo  Alleghe  Cencenighe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Lucia </a:t>
                      </a:r>
                      <a:r>
                        <a:rPr lang="it-IT" sz="2400" b="1" dirty="0" err="1" smtClean="0"/>
                        <a:t>Colleselli</a:t>
                      </a:r>
                      <a:endParaRPr lang="it-IT" sz="2400" b="1" dirty="0" smtClean="0"/>
                    </a:p>
                  </a:txBody>
                  <a:tcPr/>
                </a:tc>
              </a:tr>
              <a:tr h="1288639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Puos d’Alpago</a:t>
                      </a:r>
                    </a:p>
                    <a:p>
                      <a:endParaRPr lang="it-IT" sz="2400" b="1" dirty="0" smtClean="0"/>
                    </a:p>
                    <a:p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Elisa</a:t>
                      </a:r>
                      <a:r>
                        <a:rPr lang="it-IT" sz="2400" b="1" baseline="0" dirty="0" smtClean="0"/>
                        <a:t> </a:t>
                      </a:r>
                      <a:r>
                        <a:rPr lang="it-IT" sz="2400" b="1" baseline="0" dirty="0" err="1" smtClean="0"/>
                        <a:t>Damian</a:t>
                      </a:r>
                      <a:endParaRPr lang="it-IT" sz="2400" b="1" baseline="0" dirty="0" smtClean="0"/>
                    </a:p>
                    <a:p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5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354405"/>
              </p:ext>
            </p:extLst>
          </p:nvPr>
        </p:nvGraphicFramePr>
        <p:xfrm>
          <a:off x="107504" y="22385"/>
          <a:ext cx="8928991" cy="614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466"/>
                <a:gridCol w="3055086"/>
                <a:gridCol w="3960439"/>
              </a:tblGrid>
              <a:tr h="38405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CONTENUTI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SOGGETTI</a:t>
                      </a:r>
                      <a:endParaRPr lang="it-IT" dirty="0"/>
                    </a:p>
                  </a:txBody>
                  <a:tcPr/>
                </a:tc>
              </a:tr>
              <a:tr h="38405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 e 25  Settembre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 incontri di Formazione con </a:t>
                      </a:r>
                      <a:r>
                        <a:rPr lang="it-IT" dirty="0" err="1" smtClean="0"/>
                        <a:t>Damian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Tutti: </a:t>
                      </a:r>
                      <a:r>
                        <a:rPr lang="it-IT" dirty="0" err="1" smtClean="0"/>
                        <a:t>Inss</a:t>
                      </a:r>
                      <a:r>
                        <a:rPr lang="it-IT" dirty="0" smtClean="0"/>
                        <a:t> e Referenti   </a:t>
                      </a:r>
                      <a:r>
                        <a:rPr lang="it-IT" b="1" dirty="0" smtClean="0"/>
                        <a:t>6 ore</a:t>
                      </a:r>
                      <a:endParaRPr lang="it-IT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Ott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Nov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Dic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Formazione </a:t>
                      </a:r>
                      <a:r>
                        <a:rPr lang="it-IT" b="1" dirty="0" smtClean="0"/>
                        <a:t>autonoma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Insegnanti</a:t>
                      </a:r>
                      <a:r>
                        <a:rPr lang="it-IT" baseline="0" dirty="0" smtClean="0"/>
                        <a:t> coordinati da </a:t>
                      </a:r>
                      <a:r>
                        <a:rPr lang="it-IT" baseline="0" dirty="0" err="1" smtClean="0"/>
                        <a:t>Ref</a:t>
                      </a:r>
                      <a:r>
                        <a:rPr lang="it-IT" baseline="0" dirty="0" smtClean="0"/>
                        <a:t>  Progetto  (ore nei moduli es 2 ore a ottobre, 2 a novembre,..)</a:t>
                      </a:r>
                      <a:endParaRPr lang="it-IT" b="1" dirty="0" smtClean="0"/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Gennaio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Accordi Somministrazione, correzione, 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Referenti  del progetto  </a:t>
                      </a:r>
                      <a:r>
                        <a:rPr lang="it-IT" b="1" dirty="0" smtClean="0"/>
                        <a:t>2 ore</a:t>
                      </a:r>
                      <a:endParaRPr lang="it-IT" b="1" dirty="0"/>
                    </a:p>
                  </a:txBody>
                  <a:tcPr>
                    <a:noFill/>
                  </a:tcPr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2^/3^ settimana</a:t>
                      </a:r>
                    </a:p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(14-19 gennaio)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Somministrazione  agli alunni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Referenti</a:t>
                      </a:r>
                      <a:endParaRPr lang="it-IT" dirty="0"/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Entro fine Gennaio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Valutazione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progettazione didattica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Insegnanti + Logopedista + </a:t>
                      </a:r>
                      <a:r>
                        <a:rPr lang="it-IT" b="1" i="1" dirty="0" err="1" smtClean="0"/>
                        <a:t>Ref</a:t>
                      </a:r>
                      <a:r>
                        <a:rPr lang="it-IT" b="1" i="1" dirty="0" smtClean="0"/>
                        <a:t>    </a:t>
                      </a:r>
                      <a:r>
                        <a:rPr lang="it-IT" b="1" i="1" baseline="0" dirty="0" smtClean="0"/>
                        <a:t>2,</a:t>
                      </a:r>
                      <a:r>
                        <a:rPr lang="it-IT" b="1" i="1" dirty="0" smtClean="0"/>
                        <a:t>3 ore</a:t>
                      </a:r>
                      <a:endParaRPr lang="it-IT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8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 Febbraio</a:t>
                      </a:r>
                      <a:r>
                        <a:rPr lang="it-IT" baseline="0" dirty="0" smtClean="0"/>
                        <a:t> a </a:t>
                      </a:r>
                      <a:r>
                        <a:rPr lang="it-IT" dirty="0" smtClean="0"/>
                        <a:t>Maggio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Potenziamento in classe</a:t>
                      </a:r>
                    </a:p>
                    <a:p>
                      <a:r>
                        <a:rPr lang="it-IT" dirty="0" smtClean="0"/>
                        <a:t>Scambio/confronto</a:t>
                      </a:r>
                      <a:r>
                        <a:rPr lang="it-IT" baseline="0" dirty="0" smtClean="0"/>
                        <a:t> tra </a:t>
                      </a:r>
                      <a:r>
                        <a:rPr lang="it-IT" baseline="0" dirty="0" err="1" smtClean="0"/>
                        <a:t>inss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Insegnanti + </a:t>
                      </a:r>
                      <a:r>
                        <a:rPr lang="it-IT" dirty="0" err="1" smtClean="0"/>
                        <a:t>Ref</a:t>
                      </a:r>
                      <a:endParaRPr lang="it-IT" dirty="0"/>
                    </a:p>
                  </a:txBody>
                  <a:tcPr/>
                </a:tc>
              </a:tr>
              <a:tr h="384058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Maggio 3^ </a:t>
                      </a:r>
                      <a:r>
                        <a:rPr lang="it-IT" dirty="0" err="1" smtClean="0"/>
                        <a:t>sett</a:t>
                      </a:r>
                      <a:r>
                        <a:rPr lang="it-IT" dirty="0" smtClean="0"/>
                        <a:t>.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Somministrazione  agli alunni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Referenti</a:t>
                      </a:r>
                      <a:endParaRPr lang="it-IT" dirty="0"/>
                    </a:p>
                  </a:txBody>
                  <a:tcPr/>
                </a:tc>
              </a:tr>
              <a:tr h="662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Maggio 4^ </a:t>
                      </a:r>
                      <a:r>
                        <a:rPr lang="it-IT" dirty="0" err="1" smtClean="0"/>
                        <a:t>sett</a:t>
                      </a:r>
                      <a:r>
                        <a:rPr lang="it-IT" dirty="0" smtClean="0"/>
                        <a:t>.</a:t>
                      </a:r>
                    </a:p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Valutazione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progettazione didattica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Insegnanti + Logopedista + </a:t>
                      </a:r>
                      <a:r>
                        <a:rPr lang="it-IT" b="1" i="1" dirty="0" err="1" smtClean="0"/>
                        <a:t>Ref</a:t>
                      </a:r>
                      <a:r>
                        <a:rPr lang="it-IT" b="1" i="1" smtClean="0"/>
                        <a:t>   </a:t>
                      </a:r>
                      <a:r>
                        <a:rPr lang="it-IT" b="1" i="1" baseline="0" smtClean="0"/>
                        <a:t> </a:t>
                      </a:r>
                      <a:r>
                        <a:rPr lang="it-IT" b="1" i="1" baseline="0" smtClean="0"/>
                        <a:t>1,3</a:t>
                      </a:r>
                      <a:r>
                        <a:rPr lang="it-IT" b="1" i="1" smtClean="0"/>
                        <a:t> </a:t>
                      </a:r>
                      <a:r>
                        <a:rPr lang="it-IT" b="1" i="1" dirty="0" smtClean="0"/>
                        <a:t>ore</a:t>
                      </a:r>
                      <a:endParaRPr lang="it-IT" b="1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85800"/>
            <a:ext cx="8640960" cy="3319264"/>
          </a:xfrm>
        </p:spPr>
        <p:txBody>
          <a:bodyPr>
            <a:normAutofit/>
          </a:bodyPr>
          <a:lstStyle/>
          <a:p>
            <a:r>
              <a:rPr lang="it-IT" sz="4200" b="1" dirty="0" smtClean="0"/>
              <a:t>RIFERIMENTI CTI</a:t>
            </a:r>
            <a:r>
              <a:rPr lang="it-IT" sz="4200" dirty="0" smtClean="0"/>
              <a:t> </a:t>
            </a:r>
            <a:endParaRPr lang="it-IT" dirty="0" smtClean="0"/>
          </a:p>
          <a:p>
            <a:r>
              <a:rPr lang="it-IT" sz="3200" dirty="0" smtClean="0"/>
              <a:t>Katia </a:t>
            </a:r>
            <a:r>
              <a:rPr lang="it-IT" sz="3200" dirty="0" err="1" smtClean="0"/>
              <a:t>Barattin</a:t>
            </a:r>
            <a:r>
              <a:rPr lang="it-IT" sz="3200" dirty="0"/>
              <a:t> </a:t>
            </a:r>
            <a:r>
              <a:rPr lang="it-IT" sz="3200" dirty="0" smtClean="0"/>
              <a:t> </a:t>
            </a:r>
            <a:r>
              <a:rPr lang="it-IT" sz="3200" dirty="0" smtClean="0">
                <a:solidFill>
                  <a:srgbClr val="FF0000"/>
                </a:solidFill>
                <a:hlinkClick r:id="rId2"/>
              </a:rPr>
              <a:t>kbarattin@interfree.it</a:t>
            </a:r>
            <a:endParaRPr lang="it-IT" sz="3200" dirty="0" smtClean="0">
              <a:solidFill>
                <a:srgbClr val="FF0000"/>
              </a:solidFill>
            </a:endParaRPr>
          </a:p>
          <a:p>
            <a:r>
              <a:rPr lang="it-IT" sz="3200" dirty="0" smtClean="0"/>
              <a:t>Moira </a:t>
            </a:r>
            <a:r>
              <a:rPr lang="it-IT" sz="3200" dirty="0" err="1" smtClean="0"/>
              <a:t>Bortoluzzi</a:t>
            </a:r>
            <a:r>
              <a:rPr lang="it-IT" sz="3200" dirty="0" smtClean="0"/>
              <a:t>  </a:t>
            </a:r>
            <a:r>
              <a:rPr lang="it-IT" sz="3200" dirty="0" smtClean="0">
                <a:hlinkClick r:id="rId3"/>
              </a:rPr>
              <a:t>moira.bortoluzzi@istruzione.it</a:t>
            </a:r>
            <a:endParaRPr lang="it-IT" sz="3200" dirty="0" smtClean="0"/>
          </a:p>
          <a:p>
            <a:r>
              <a:rPr lang="it-IT" sz="3200" dirty="0" smtClean="0"/>
              <a:t>Cristina De Cal </a:t>
            </a:r>
            <a:r>
              <a:rPr lang="it-IT" sz="3200" dirty="0" smtClean="0">
                <a:hlinkClick r:id="rId4"/>
              </a:rPr>
              <a:t>cristinadecal@yahoo.it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23528" y="4437112"/>
            <a:ext cx="8147102" cy="12464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ATTESTATO DI PARTECIPAZIONE</a:t>
            </a:r>
          </a:p>
          <a:p>
            <a:pPr algn="ctr"/>
            <a:endParaRPr lang="it-IT" sz="1100" b="1" dirty="0" smtClean="0"/>
          </a:p>
          <a:p>
            <a:r>
              <a:rPr lang="it-IT" sz="3200" b="1" dirty="0" smtClean="0"/>
              <a:t>Verrà rilasciato con frequenza di 4/5 delle ore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5420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458</TotalTime>
  <Words>389</Words>
  <Application>Microsoft Office PowerPoint</Application>
  <PresentationFormat>Presentazione su schermo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NewsPrint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65</cp:revision>
  <dcterms:created xsi:type="dcterms:W3CDTF">2011-10-18T17:59:25Z</dcterms:created>
  <dcterms:modified xsi:type="dcterms:W3CDTF">2013-09-12T18:29:57Z</dcterms:modified>
</cp:coreProperties>
</file>