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handoutMasterIdLst>
    <p:handoutMasterId r:id="rId51"/>
  </p:handoutMasterIdLst>
  <p:sldIdLst>
    <p:sldId id="256" r:id="rId2"/>
    <p:sldId id="310" r:id="rId3"/>
    <p:sldId id="257" r:id="rId4"/>
    <p:sldId id="272" r:id="rId5"/>
    <p:sldId id="258" r:id="rId6"/>
    <p:sldId id="271" r:id="rId7"/>
    <p:sldId id="299" r:id="rId8"/>
    <p:sldId id="276" r:id="rId9"/>
    <p:sldId id="308" r:id="rId10"/>
    <p:sldId id="277" r:id="rId11"/>
    <p:sldId id="278" r:id="rId12"/>
    <p:sldId id="279" r:id="rId13"/>
    <p:sldId id="280" r:id="rId14"/>
    <p:sldId id="281" r:id="rId15"/>
    <p:sldId id="282" r:id="rId16"/>
    <p:sldId id="318" r:id="rId17"/>
    <p:sldId id="259" r:id="rId18"/>
    <p:sldId id="297" r:id="rId19"/>
    <p:sldId id="301" r:id="rId20"/>
    <p:sldId id="260" r:id="rId21"/>
    <p:sldId id="284" r:id="rId22"/>
    <p:sldId id="285" r:id="rId23"/>
    <p:sldId id="319" r:id="rId24"/>
    <p:sldId id="306" r:id="rId25"/>
    <p:sldId id="283" r:id="rId26"/>
    <p:sldId id="286" r:id="rId27"/>
    <p:sldId id="261" r:id="rId28"/>
    <p:sldId id="325" r:id="rId29"/>
    <p:sldId id="289" r:id="rId30"/>
    <p:sldId id="295" r:id="rId31"/>
    <p:sldId id="262" r:id="rId32"/>
    <p:sldId id="302" r:id="rId33"/>
    <p:sldId id="303" r:id="rId34"/>
    <p:sldId id="267" r:id="rId35"/>
    <p:sldId id="320" r:id="rId36"/>
    <p:sldId id="321" r:id="rId37"/>
    <p:sldId id="322" r:id="rId38"/>
    <p:sldId id="323" r:id="rId39"/>
    <p:sldId id="326" r:id="rId40"/>
    <p:sldId id="324" r:id="rId41"/>
    <p:sldId id="290" r:id="rId42"/>
    <p:sldId id="291" r:id="rId43"/>
    <p:sldId id="292" r:id="rId44"/>
    <p:sldId id="265" r:id="rId45"/>
    <p:sldId id="266" r:id="rId46"/>
    <p:sldId id="269" r:id="rId47"/>
    <p:sldId id="312" r:id="rId48"/>
    <p:sldId id="270" r:id="rId49"/>
    <p:sldId id="268" r:id="rId50"/>
  </p:sldIdLst>
  <p:sldSz cx="9144000" cy="6858000" type="screen4x3"/>
  <p:notesSz cx="9723438"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p:cViewPr>
        <p:scale>
          <a:sx n="70" d="100"/>
          <a:sy n="70" d="100"/>
        </p:scale>
        <p:origin x="-136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13490" cy="34262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507698" y="0"/>
            <a:ext cx="4213490" cy="342620"/>
          </a:xfrm>
          <a:prstGeom prst="rect">
            <a:avLst/>
          </a:prstGeom>
        </p:spPr>
        <p:txBody>
          <a:bodyPr vert="horz" lIns="91440" tIns="45720" rIns="91440" bIns="45720" rtlCol="0"/>
          <a:lstStyle>
            <a:lvl1pPr algn="r">
              <a:defRPr sz="1200"/>
            </a:lvl1pPr>
          </a:lstStyle>
          <a:p>
            <a:fld id="{412FCD28-00E0-4E28-B9AE-8201EFB850E8}" type="datetimeFigureOut">
              <a:rPr lang="it-IT" smtClean="0"/>
              <a:pPr/>
              <a:t>18/03/2014</a:t>
            </a:fld>
            <a:endParaRPr lang="it-IT"/>
          </a:p>
        </p:txBody>
      </p:sp>
      <p:sp>
        <p:nvSpPr>
          <p:cNvPr id="4" name="Segnaposto piè di pagina 3"/>
          <p:cNvSpPr>
            <a:spLocks noGrp="1"/>
          </p:cNvSpPr>
          <p:nvPr>
            <p:ph type="ftr" sz="quarter" idx="2"/>
          </p:nvPr>
        </p:nvSpPr>
        <p:spPr>
          <a:xfrm>
            <a:off x="0" y="6514260"/>
            <a:ext cx="4213490" cy="34262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507698" y="6514260"/>
            <a:ext cx="4213490" cy="342620"/>
          </a:xfrm>
          <a:prstGeom prst="rect">
            <a:avLst/>
          </a:prstGeom>
        </p:spPr>
        <p:txBody>
          <a:bodyPr vert="horz" lIns="91440" tIns="45720" rIns="91440" bIns="45720" rtlCol="0" anchor="b"/>
          <a:lstStyle>
            <a:lvl1pPr algn="r">
              <a:defRPr sz="1200"/>
            </a:lvl1pPr>
          </a:lstStyle>
          <a:p>
            <a:fld id="{E00F475C-2E63-43DD-8F3D-2C9D4D11B430}" type="slidenum">
              <a:rPr lang="it-IT" smtClean="0"/>
              <a:pPr/>
              <a:t>‹N›</a:t>
            </a:fld>
            <a:endParaRPr lang="it-IT"/>
          </a:p>
        </p:txBody>
      </p:sp>
    </p:spTree>
    <p:extLst>
      <p:ext uri="{BB962C8B-B14F-4D97-AF65-F5344CB8AC3E}">
        <p14:creationId xmlns:p14="http://schemas.microsoft.com/office/powerpoint/2010/main" xmlns="" val="3728167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E7A41E1B-4F70-4964-A407-84C68BE8251C}"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7A41E1B-4F70-4964-A407-84C68BE8251C}"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E7A41E1B-4F70-4964-A407-84C68BE8251C}"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E7A41E1B-4F70-4964-A407-84C68BE8251C}"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E7A41E1B-4F70-4964-A407-84C68BE8251C}"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7F49D355-16BD-4E45-BD9A-5EA878CF7CBD}" type="datetimeFigureOut">
              <a:rPr lang="it-IT" smtClean="0"/>
              <a:pPr/>
              <a:t>18/03/2014</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7A41E1B-4F70-4964-A407-84C68BE8251C}"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F49D355-16BD-4E45-BD9A-5EA878CF7CBD}" type="datetimeFigureOut">
              <a:rPr lang="it-IT" smtClean="0"/>
              <a:pPr/>
              <a:t>18/03/2014</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7A41E1B-4F70-4964-A407-84C68BE8251C}"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3586728"/>
          </a:xfrm>
        </p:spPr>
        <p:txBody>
          <a:bodyPr>
            <a:noAutofit/>
            <a:scene3d>
              <a:camera prst="perspectiveFront"/>
              <a:lightRig rig="threePt" dir="t"/>
            </a:scene3d>
          </a:bodyPr>
          <a:lstStyle/>
          <a:p>
            <a:pPr algn="ctr">
              <a:lnSpc>
                <a:spcPct val="150000"/>
              </a:lnSpc>
            </a:pPr>
            <a:r>
              <a:rPr lang="it-IT" sz="4400" b="1" dirty="0" err="1" smtClean="0">
                <a:solidFill>
                  <a:srgbClr val="002060"/>
                </a:solidFill>
                <a:effectLst/>
                <a:latin typeface="Times New Roman" panose="02020603050405020304" pitchFamily="18" charset="0"/>
                <a:cs typeface="Times New Roman" panose="02020603050405020304" pitchFamily="18" charset="0"/>
              </a:rPr>
              <a:t>Problem</a:t>
            </a:r>
            <a:r>
              <a:rPr lang="it-IT" sz="4400" b="1" dirty="0" smtClean="0">
                <a:solidFill>
                  <a:srgbClr val="002060"/>
                </a:solidFill>
                <a:effectLst/>
                <a:latin typeface="Times New Roman" panose="02020603050405020304" pitchFamily="18" charset="0"/>
                <a:cs typeface="Times New Roman" panose="02020603050405020304" pitchFamily="18" charset="0"/>
              </a:rPr>
              <a:t> </a:t>
            </a:r>
            <a:r>
              <a:rPr lang="it-IT" sz="4400" b="1" dirty="0" err="1" smtClean="0">
                <a:solidFill>
                  <a:srgbClr val="002060"/>
                </a:solidFill>
                <a:effectLst/>
                <a:latin typeface="Times New Roman" panose="02020603050405020304" pitchFamily="18" charset="0"/>
                <a:cs typeface="Times New Roman" panose="02020603050405020304" pitchFamily="18" charset="0"/>
              </a:rPr>
              <a:t>solving</a:t>
            </a:r>
            <a:r>
              <a:rPr lang="it-IT" sz="4400" b="1" dirty="0" smtClean="0">
                <a:solidFill>
                  <a:srgbClr val="002060"/>
                </a:solidFill>
                <a:effectLst/>
                <a:latin typeface="Times New Roman" panose="02020603050405020304" pitchFamily="18" charset="0"/>
                <a:cs typeface="Times New Roman" panose="02020603050405020304" pitchFamily="18" charset="0"/>
              </a:rPr>
              <a:t> matematico e inclusione scolastica</a:t>
            </a:r>
            <a:endParaRPr lang="it-IT" sz="4400" b="1" dirty="0">
              <a:solidFill>
                <a:srgbClr val="002060"/>
              </a:solidFill>
              <a:effectLst/>
              <a:latin typeface="Times New Roman" panose="02020603050405020304" pitchFamily="18" charset="0"/>
              <a:cs typeface="Times New Roman" panose="02020603050405020304" pitchFamily="18" charset="0"/>
            </a:endParaRPr>
          </a:p>
        </p:txBody>
      </p:sp>
      <p:sp>
        <p:nvSpPr>
          <p:cNvPr id="6" name="CasellaDiTesto 5"/>
          <p:cNvSpPr txBox="1"/>
          <p:nvPr/>
        </p:nvSpPr>
        <p:spPr>
          <a:xfrm>
            <a:off x="5719572" y="4941168"/>
            <a:ext cx="3024336" cy="1477328"/>
          </a:xfrm>
          <a:prstGeom prst="rect">
            <a:avLst/>
          </a:prstGeom>
          <a:noFill/>
        </p:spPr>
        <p:txBody>
          <a:bodyPr wrap="square" rtlCol="0">
            <a:spAutoFit/>
          </a:bodyPr>
          <a:lstStyle/>
          <a:p>
            <a:pPr algn="just">
              <a:lnSpc>
                <a:spcPct val="150000"/>
              </a:lnSpc>
            </a:pPr>
            <a:r>
              <a:rPr lang="it-IT" sz="2000" dirty="0" err="1" smtClean="0">
                <a:solidFill>
                  <a:srgbClr val="002060"/>
                </a:solidFill>
                <a:latin typeface="Times New Roman" panose="02020603050405020304" pitchFamily="18" charset="0"/>
                <a:cs typeface="Times New Roman" panose="02020603050405020304" pitchFamily="18" charset="0"/>
              </a:rPr>
              <a:t>Scarton</a:t>
            </a:r>
            <a:r>
              <a:rPr lang="it-IT" sz="2000" dirty="0" smtClean="0">
                <a:solidFill>
                  <a:srgbClr val="002060"/>
                </a:solidFill>
                <a:latin typeface="Times New Roman" panose="02020603050405020304" pitchFamily="18" charset="0"/>
                <a:cs typeface="Times New Roman" panose="02020603050405020304" pitchFamily="18" charset="0"/>
              </a:rPr>
              <a:t> Francesca</a:t>
            </a:r>
          </a:p>
          <a:p>
            <a:pPr algn="just">
              <a:lnSpc>
                <a:spcPct val="150000"/>
              </a:lnSpc>
            </a:pPr>
            <a:r>
              <a:rPr lang="it-IT" sz="2000" dirty="0" smtClean="0">
                <a:solidFill>
                  <a:srgbClr val="002060"/>
                </a:solidFill>
                <a:latin typeface="Times New Roman" panose="02020603050405020304" pitchFamily="18" charset="0"/>
                <a:cs typeface="Times New Roman" panose="02020603050405020304" pitchFamily="18" charset="0"/>
              </a:rPr>
              <a:t>Incontro di formazione</a:t>
            </a:r>
          </a:p>
          <a:p>
            <a:pPr algn="just">
              <a:lnSpc>
                <a:spcPct val="150000"/>
              </a:lnSpc>
            </a:pPr>
            <a:r>
              <a:rPr lang="it-IT" sz="2000" dirty="0" smtClean="0">
                <a:solidFill>
                  <a:srgbClr val="002060"/>
                </a:solidFill>
                <a:latin typeface="Times New Roman" panose="02020603050405020304" pitchFamily="18" charset="0"/>
                <a:cs typeface="Times New Roman" panose="02020603050405020304" pitchFamily="18" charset="0"/>
              </a:rPr>
              <a:t>Castion, 26 febbraio 2014</a:t>
            </a:r>
            <a:endParaRPr lang="it-IT"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3105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L’Index e il percorso inclusivo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a:xfrm>
            <a:off x="1435608" y="1700808"/>
            <a:ext cx="7498080" cy="4547592"/>
          </a:xfrm>
        </p:spPr>
        <p:txBody>
          <a:bodyPr anchor="ctr">
            <a:normAutofit fontScale="70000" lnSpcReduction="20000"/>
          </a:bodyPr>
          <a:lstStyle/>
          <a:p>
            <a:pPr marL="82296" indent="0" algn="just">
              <a:lnSpc>
                <a:spcPct val="170000"/>
              </a:lnSpc>
              <a:buNone/>
            </a:pPr>
            <a:r>
              <a:rPr lang="it-IT" sz="2600" dirty="0" smtClean="0">
                <a:solidFill>
                  <a:srgbClr val="002060"/>
                </a:solidFill>
                <a:latin typeface="Times New Roman" panose="02020603050405020304" pitchFamily="18" charset="0"/>
                <a:cs typeface="Times New Roman" panose="02020603050405020304" pitchFamily="18" charset="0"/>
              </a:rPr>
              <a:t>L’analisi dei fattori ambientali, compiuta attraverso il ricorso all’Index for </a:t>
            </a:r>
            <a:r>
              <a:rPr lang="it-IT" sz="2600" dirty="0" err="1" smtClean="0">
                <a:solidFill>
                  <a:srgbClr val="002060"/>
                </a:solidFill>
                <a:latin typeface="Times New Roman" panose="02020603050405020304" pitchFamily="18" charset="0"/>
                <a:cs typeface="Times New Roman" panose="02020603050405020304" pitchFamily="18" charset="0"/>
              </a:rPr>
              <a:t>inclusion</a:t>
            </a:r>
            <a:r>
              <a:rPr lang="it-IT" sz="2600" dirty="0" smtClean="0">
                <a:solidFill>
                  <a:srgbClr val="002060"/>
                </a:solidFill>
                <a:latin typeface="Times New Roman" panose="02020603050405020304" pitchFamily="18" charset="0"/>
                <a:cs typeface="Times New Roman" panose="02020603050405020304" pitchFamily="18" charset="0"/>
              </a:rPr>
              <a:t>, ha permesso di comprendere che l’Istituto </a:t>
            </a:r>
            <a:r>
              <a:rPr lang="it-IT" sz="2600" dirty="0">
                <a:solidFill>
                  <a:srgbClr val="002060"/>
                </a:solidFill>
                <a:latin typeface="Times New Roman" panose="02020603050405020304" pitchFamily="18" charset="0"/>
                <a:cs typeface="Times New Roman" panose="02020603050405020304" pitchFamily="18" charset="0"/>
              </a:rPr>
              <a:t>Comprensivo di </a:t>
            </a:r>
            <a:r>
              <a:rPr lang="it-IT" sz="2600" dirty="0" smtClean="0">
                <a:solidFill>
                  <a:srgbClr val="002060"/>
                </a:solidFill>
                <a:latin typeface="Times New Roman" panose="02020603050405020304" pitchFamily="18" charset="0"/>
                <a:cs typeface="Times New Roman" panose="02020603050405020304" pitchFamily="18" charset="0"/>
              </a:rPr>
              <a:t>afferenza </a:t>
            </a:r>
            <a:r>
              <a:rPr lang="it-IT" sz="2600" dirty="0">
                <a:solidFill>
                  <a:srgbClr val="002060"/>
                </a:solidFill>
                <a:latin typeface="Times New Roman" panose="02020603050405020304" pitchFamily="18" charset="0"/>
                <a:cs typeface="Times New Roman" panose="02020603050405020304" pitchFamily="18" charset="0"/>
              </a:rPr>
              <a:t>non considera la differenza come una sottrazione quanto piuttosto come una risorsa fondamentale per favorire l’apprendimento e la crescita personale, formativa e sociale di tutti e di ciascuno. </a:t>
            </a:r>
            <a:r>
              <a:rPr lang="it-IT" sz="2600" dirty="0" smtClean="0">
                <a:solidFill>
                  <a:srgbClr val="002060"/>
                </a:solidFill>
                <a:latin typeface="Times New Roman" panose="02020603050405020304" pitchFamily="18" charset="0"/>
                <a:cs typeface="Times New Roman" panose="02020603050405020304" pitchFamily="18" charset="0"/>
              </a:rPr>
              <a:t>L’analisi condotta con l’Index per l’inclusione permette di capire che l’Istituto </a:t>
            </a:r>
            <a:r>
              <a:rPr lang="it-IT" sz="2600" dirty="0">
                <a:solidFill>
                  <a:srgbClr val="002060"/>
                </a:solidFill>
                <a:latin typeface="Times New Roman" panose="02020603050405020304" pitchFamily="18" charset="0"/>
                <a:cs typeface="Times New Roman" panose="02020603050405020304" pitchFamily="18" charset="0"/>
              </a:rPr>
              <a:t>Comprensivo favorisce l’inclusione di tutti gli alunni e di ciascuno di essi, promuovendo il loro apprendimento e potenziando la loro attività e la loro partecipazione, attraverso il ricorso ad interventi volti alla riduzione e/o all’eliminazione di qualsiasi ostacolo all’apprendimento e alla partecipazione.</a:t>
            </a:r>
          </a:p>
          <a:p>
            <a:pPr marL="82296" indent="0">
              <a:buNone/>
            </a:pPr>
            <a:endParaRPr lang="it-IT" dirty="0"/>
          </a:p>
        </p:txBody>
      </p:sp>
    </p:spTree>
    <p:extLst>
      <p:ext uri="{BB962C8B-B14F-4D97-AF65-F5344CB8AC3E}">
        <p14:creationId xmlns:p14="http://schemas.microsoft.com/office/powerpoint/2010/main" xmlns="" val="3063590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2. Analisi </a:t>
            </a:r>
            <a:r>
              <a:rPr lang="it-IT" sz="3200" b="1" dirty="0">
                <a:solidFill>
                  <a:srgbClr val="002060"/>
                </a:solidFill>
                <a:effectLst/>
                <a:latin typeface="Times New Roman" panose="02020603050405020304" pitchFamily="18" charset="0"/>
                <a:cs typeface="Times New Roman" panose="02020603050405020304" pitchFamily="18" charset="0"/>
              </a:rPr>
              <a:t>del contesto </a:t>
            </a:r>
            <a:r>
              <a:rPr lang="it-IT" sz="3200" b="1" dirty="0" smtClean="0">
                <a:solidFill>
                  <a:srgbClr val="002060"/>
                </a:solidFill>
                <a:effectLst/>
                <a:latin typeface="Times New Roman" panose="02020603050405020304" pitchFamily="18" charset="0"/>
                <a:cs typeface="Times New Roman" panose="02020603050405020304" pitchFamily="18" charset="0"/>
              </a:rPr>
              <a:t>classe</a:t>
            </a:r>
            <a:endParaRPr lang="it-IT" sz="3200"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chor="ctr">
            <a:normAutofit/>
          </a:bodyPr>
          <a:lstStyle/>
          <a:p>
            <a:pPr marL="82296" indent="0" algn="just">
              <a:lnSpc>
                <a:spcPct val="150000"/>
              </a:lnSpc>
              <a:buNone/>
            </a:pPr>
            <a:r>
              <a:rPr lang="it-IT" sz="2800" dirty="0" smtClean="0">
                <a:solidFill>
                  <a:srgbClr val="002060"/>
                </a:solidFill>
                <a:latin typeface="Times New Roman" panose="02020603050405020304" pitchFamily="18" charset="0"/>
                <a:cs typeface="Times New Roman" panose="02020603050405020304" pitchFamily="18" charset="0"/>
              </a:rPr>
              <a:t>L’analisi del contesto classe è stata realizzata attraverso il ricorso a due </a:t>
            </a:r>
            <a:r>
              <a:rPr lang="it-IT" sz="2800" dirty="0">
                <a:solidFill>
                  <a:srgbClr val="002060"/>
                </a:solidFill>
                <a:latin typeface="Times New Roman" panose="02020603050405020304" pitchFamily="18" charset="0"/>
                <a:cs typeface="Times New Roman" panose="02020603050405020304" pitchFamily="18" charset="0"/>
              </a:rPr>
              <a:t>strumenti osservativi: </a:t>
            </a:r>
            <a:endParaRPr lang="it-IT" sz="2800" dirty="0" smtClean="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it-IT" sz="2800" dirty="0" smtClean="0">
                <a:solidFill>
                  <a:srgbClr val="002060"/>
                </a:solidFill>
                <a:latin typeface="Times New Roman" panose="02020603050405020304" pitchFamily="18" charset="0"/>
                <a:cs typeface="Times New Roman" panose="02020603050405020304" pitchFamily="18" charset="0"/>
              </a:rPr>
              <a:t>il </a:t>
            </a:r>
            <a:r>
              <a:rPr lang="it-IT" sz="2800" dirty="0">
                <a:solidFill>
                  <a:srgbClr val="002060"/>
                </a:solidFill>
                <a:latin typeface="Times New Roman" panose="02020603050405020304" pitchFamily="18" charset="0"/>
                <a:cs typeface="Times New Roman" panose="02020603050405020304" pitchFamily="18" charset="0"/>
              </a:rPr>
              <a:t>Disegno della classe (Quaglia e </a:t>
            </a:r>
            <a:r>
              <a:rPr lang="it-IT" sz="2800" dirty="0" err="1">
                <a:solidFill>
                  <a:srgbClr val="002060"/>
                </a:solidFill>
                <a:latin typeface="Times New Roman" panose="02020603050405020304" pitchFamily="18" charset="0"/>
                <a:cs typeface="Times New Roman" panose="02020603050405020304" pitchFamily="18" charset="0"/>
              </a:rPr>
              <a:t>Saglione</a:t>
            </a:r>
            <a:r>
              <a:rPr lang="it-IT" sz="2800" dirty="0">
                <a:solidFill>
                  <a:srgbClr val="002060"/>
                </a:solidFill>
                <a:latin typeface="Times New Roman" panose="02020603050405020304" pitchFamily="18" charset="0"/>
                <a:cs typeface="Times New Roman" panose="02020603050405020304" pitchFamily="18" charset="0"/>
              </a:rPr>
              <a:t>, </a:t>
            </a:r>
            <a:r>
              <a:rPr lang="it-IT" sz="2800" dirty="0" smtClean="0">
                <a:solidFill>
                  <a:srgbClr val="002060"/>
                </a:solidFill>
                <a:latin typeface="Times New Roman" panose="02020603050405020304" pitchFamily="18" charset="0"/>
                <a:cs typeface="Times New Roman" panose="02020603050405020304" pitchFamily="18" charset="0"/>
              </a:rPr>
              <a:t>1990);</a:t>
            </a:r>
          </a:p>
          <a:p>
            <a:pPr algn="just">
              <a:lnSpc>
                <a:spcPct val="150000"/>
              </a:lnSpc>
            </a:pPr>
            <a:r>
              <a:rPr lang="it-IT" sz="2800" dirty="0" smtClean="0">
                <a:solidFill>
                  <a:srgbClr val="002060"/>
                </a:solidFill>
                <a:latin typeface="Times New Roman" panose="02020603050405020304" pitchFamily="18" charset="0"/>
                <a:cs typeface="Times New Roman" panose="02020603050405020304" pitchFamily="18" charset="0"/>
              </a:rPr>
              <a:t>il </a:t>
            </a:r>
            <a:r>
              <a:rPr lang="it-IT" sz="2800" dirty="0">
                <a:solidFill>
                  <a:srgbClr val="002060"/>
                </a:solidFill>
                <a:latin typeface="Times New Roman" panose="02020603050405020304" pitchFamily="18" charset="0"/>
                <a:cs typeface="Times New Roman" panose="02020603050405020304" pitchFamily="18" charset="0"/>
              </a:rPr>
              <a:t>Questionario sociometrico (</a:t>
            </a:r>
            <a:r>
              <a:rPr lang="it-IT" sz="2800" dirty="0" err="1">
                <a:solidFill>
                  <a:srgbClr val="002060"/>
                </a:solidFill>
                <a:latin typeface="Times New Roman" panose="02020603050405020304" pitchFamily="18" charset="0"/>
                <a:cs typeface="Times New Roman" panose="02020603050405020304" pitchFamily="18" charset="0"/>
              </a:rPr>
              <a:t>Reffieuna</a:t>
            </a:r>
            <a:r>
              <a:rPr lang="it-IT" sz="2800" dirty="0">
                <a:solidFill>
                  <a:srgbClr val="002060"/>
                </a:solidFill>
                <a:latin typeface="Times New Roman" panose="02020603050405020304" pitchFamily="18" charset="0"/>
                <a:cs typeface="Times New Roman" panose="02020603050405020304" pitchFamily="18" charset="0"/>
              </a:rPr>
              <a:t>, 2003).</a:t>
            </a:r>
            <a:br>
              <a:rPr lang="it-IT" sz="2800" dirty="0">
                <a:solidFill>
                  <a:srgbClr val="002060"/>
                </a:solidFill>
                <a:latin typeface="Times New Roman" panose="02020603050405020304" pitchFamily="18" charset="0"/>
                <a:cs typeface="Times New Roman" panose="02020603050405020304" pitchFamily="18" charset="0"/>
              </a:rPr>
            </a:br>
            <a:endParaRPr lang="it-IT"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71065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pPr algn="ctr">
              <a:lnSpc>
                <a:spcPct val="150000"/>
              </a:lnSpc>
            </a:pPr>
            <a:r>
              <a:rPr lang="it-IT" sz="3200" b="1" dirty="0" smtClean="0">
                <a:effectLst/>
                <a:latin typeface="Times New Roman" panose="02020603050405020304" pitchFamily="18" charset="0"/>
                <a:cs typeface="Times New Roman" panose="02020603050405020304" pitchFamily="18" charset="0"/>
              </a:rPr>
              <a:t>Gli strumenti osservativi e l’intervento inclusivo</a:t>
            </a:r>
            <a:endParaRPr lang="it-IT" sz="3200" b="1" dirty="0">
              <a:effectLst/>
              <a:latin typeface="Times New Roman" panose="02020603050405020304" pitchFamily="18" charset="0"/>
              <a:cs typeface="Times New Roman" panose="02020603050405020304" pitchFamily="18" charset="0"/>
            </a:endParaRPr>
          </a:p>
        </p:txBody>
      </p:sp>
      <p:sp>
        <p:nvSpPr>
          <p:cNvPr id="2" name="Segnaposto contenuto 1"/>
          <p:cNvSpPr>
            <a:spLocks noGrp="1"/>
          </p:cNvSpPr>
          <p:nvPr>
            <p:ph idx="1"/>
          </p:nvPr>
        </p:nvSpPr>
        <p:spPr>
          <a:xfrm>
            <a:off x="1435608" y="1700808"/>
            <a:ext cx="7498080" cy="4752528"/>
          </a:xfrm>
        </p:spPr>
        <p:txBody>
          <a:bodyPr>
            <a:normAutofit fontScale="32500" lnSpcReduction="20000"/>
          </a:bodyPr>
          <a:lstStyle/>
          <a:p>
            <a:pPr marL="82296" indent="0" algn="just">
              <a:lnSpc>
                <a:spcPct val="170000"/>
              </a:lnSpc>
              <a:buNone/>
            </a:pPr>
            <a:r>
              <a:rPr lang="it-IT" sz="5500" dirty="0">
                <a:solidFill>
                  <a:srgbClr val="002060"/>
                </a:solidFill>
                <a:latin typeface="Times New Roman" panose="02020603050405020304" pitchFamily="18" charset="0"/>
                <a:cs typeface="Times New Roman" panose="02020603050405020304" pitchFamily="18" charset="0"/>
              </a:rPr>
              <a:t>L’impiego di questi due strumenti ha permesso di cogliere la configurazione di una classe che riconosce la presenza al suo interno di bambini con bisogni educativi speciali, ma che tende alle volte ad emarginarli o, nel caso estremo, ad isolarli. La lettura dei diversi sociogrammi ha comunque messo in luce il fatto che la situazione di marginalità o di isolamento non è propria solamente dei bambini disabili ma anche di altri alunni presenti in classe, considerati avere dunque un profilo a basso impatto. Dal lato opposto, è possibile evidenziare la presenza in classe di alcuni alunni ad alto impatto e, conseguentemente, di alcuni bambini leader (spesso gli stessi nei diversi criteri considerati nel questionario sociometrico).</a:t>
            </a:r>
            <a:br>
              <a:rPr lang="it-IT" sz="5500" dirty="0">
                <a:solidFill>
                  <a:srgbClr val="002060"/>
                </a:solidFill>
                <a:latin typeface="Times New Roman" panose="02020603050405020304" pitchFamily="18" charset="0"/>
                <a:cs typeface="Times New Roman" panose="02020603050405020304" pitchFamily="18" charset="0"/>
              </a:rPr>
            </a:br>
            <a:endParaRPr lang="it-IT" sz="5500" dirty="0">
              <a:solidFill>
                <a:srgbClr val="002060"/>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xmlns="" val="2527837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3. Analisi del profilo di funzionamento attuale del bambino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988840"/>
            <a:ext cx="7498080" cy="4259560"/>
          </a:xfrm>
        </p:spPr>
        <p:txBody>
          <a:bodyPr>
            <a:noAutofit/>
          </a:bodyPr>
          <a:lstStyle/>
          <a:p>
            <a:pPr marL="82296" indent="0">
              <a:lnSpc>
                <a:spcPct val="150000"/>
              </a:lnSpc>
              <a:buNone/>
            </a:pPr>
            <a:r>
              <a:rPr lang="it-IT" sz="1600" i="1" dirty="0">
                <a:solidFill>
                  <a:srgbClr val="002060"/>
                </a:solidFill>
                <a:latin typeface="Times New Roman" panose="02020603050405020304" pitchFamily="18" charset="0"/>
                <a:cs typeface="Times New Roman" panose="02020603050405020304" pitchFamily="18" charset="0"/>
              </a:rPr>
              <a:t>“Filastrocca del bambino futuro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Sono un bambino, sono il tuo dono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Prima non c’ero e adesso ci sono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err="1">
                <a:solidFill>
                  <a:srgbClr val="002060"/>
                </a:solidFill>
                <a:latin typeface="Times New Roman" panose="02020603050405020304" pitchFamily="18" charset="0"/>
                <a:cs typeface="Times New Roman" panose="02020603050405020304" pitchFamily="18" charset="0"/>
              </a:rPr>
              <a:t>Sono</a:t>
            </a:r>
            <a:r>
              <a:rPr lang="it-IT" sz="1600" i="1" dirty="0">
                <a:solidFill>
                  <a:srgbClr val="002060"/>
                </a:solidFill>
                <a:latin typeface="Times New Roman" panose="02020603050405020304" pitchFamily="18" charset="0"/>
                <a:cs typeface="Times New Roman" panose="02020603050405020304" pitchFamily="18" charset="0"/>
              </a:rPr>
              <a:t> il domani, dalle tue mani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Devi difendermi con le tue mani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Sono il futuro, sono arrivato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E sono qui perché tu mi hai chiamato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Come sarà l’orizzonte che tracci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Dipende da come mi abbracci.”</a:t>
            </a:r>
            <a:br>
              <a:rPr lang="it-IT" sz="1600" i="1" dirty="0">
                <a:solidFill>
                  <a:srgbClr val="002060"/>
                </a:solidFill>
                <a:latin typeface="Times New Roman" panose="02020603050405020304" pitchFamily="18" charset="0"/>
                <a:cs typeface="Times New Roman" panose="02020603050405020304" pitchFamily="18" charset="0"/>
              </a:rPr>
            </a:br>
            <a:r>
              <a:rPr lang="it-IT" sz="1600" i="1" dirty="0">
                <a:solidFill>
                  <a:srgbClr val="002060"/>
                </a:solidFill>
                <a:latin typeface="Times New Roman" panose="02020603050405020304" pitchFamily="18" charset="0"/>
                <a:cs typeface="Times New Roman" panose="02020603050405020304" pitchFamily="18" charset="0"/>
              </a:rPr>
              <a:t> </a:t>
            </a: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r>
              <a:rPr lang="it-IT" sz="1600" dirty="0">
                <a:solidFill>
                  <a:srgbClr val="002060"/>
                </a:solidFill>
                <a:latin typeface="Times New Roman" panose="02020603050405020304" pitchFamily="18" charset="0"/>
                <a:cs typeface="Times New Roman" panose="02020603050405020304" pitchFamily="18" charset="0"/>
              </a:rPr>
              <a:t>                                                      </a:t>
            </a:r>
            <a:r>
              <a:rPr lang="it-IT" sz="1600" dirty="0" smtClean="0">
                <a:solidFill>
                  <a:srgbClr val="002060"/>
                </a:solidFill>
                <a:latin typeface="Times New Roman" panose="02020603050405020304" pitchFamily="18" charset="0"/>
                <a:cs typeface="Times New Roman" panose="02020603050405020304" pitchFamily="18" charset="0"/>
              </a:rPr>
              <a:t>                  </a:t>
            </a:r>
            <a:r>
              <a:rPr lang="it-IT" sz="1600" dirty="0">
                <a:solidFill>
                  <a:srgbClr val="002060"/>
                </a:solidFill>
                <a:latin typeface="Times New Roman" panose="02020603050405020304" pitchFamily="18" charset="0"/>
                <a:cs typeface="Times New Roman" panose="02020603050405020304" pitchFamily="18" charset="0"/>
              </a:rPr>
              <a:t>Bruno </a:t>
            </a:r>
            <a:r>
              <a:rPr lang="it-IT" sz="1600" dirty="0" err="1">
                <a:solidFill>
                  <a:srgbClr val="002060"/>
                </a:solidFill>
                <a:latin typeface="Times New Roman" panose="02020603050405020304" pitchFamily="18" charset="0"/>
                <a:cs typeface="Times New Roman" panose="02020603050405020304" pitchFamily="18" charset="0"/>
              </a:rPr>
              <a:t>Tognolini</a:t>
            </a:r>
            <a:r>
              <a:rPr lang="it-IT" sz="1600" dirty="0">
                <a:solidFill>
                  <a:srgbClr val="002060"/>
                </a:solidFill>
                <a:latin typeface="Times New Roman" panose="02020603050405020304" pitchFamily="18" charset="0"/>
                <a:cs typeface="Times New Roman" panose="02020603050405020304" pitchFamily="18" charset="0"/>
              </a:rPr>
              <a:t> </a:t>
            </a:r>
          </a:p>
          <a:p>
            <a:pPr>
              <a:lnSpc>
                <a:spcPct val="150000"/>
              </a:lnSpc>
            </a:pPr>
            <a:endParaRPr lang="it-IT" sz="1800" dirty="0">
              <a:solidFill>
                <a:srgbClr val="002060"/>
              </a:solidFill>
            </a:endParaRPr>
          </a:p>
        </p:txBody>
      </p:sp>
    </p:spTree>
    <p:extLst>
      <p:ext uri="{BB962C8B-B14F-4D97-AF65-F5344CB8AC3E}">
        <p14:creationId xmlns:p14="http://schemas.microsoft.com/office/powerpoint/2010/main" xmlns="" val="1838441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03648" y="332656"/>
            <a:ext cx="7498080" cy="5890984"/>
          </a:xfrm>
        </p:spPr>
        <p:txBody>
          <a:bodyPr>
            <a:normAutofit/>
          </a:bodyPr>
          <a:lstStyle/>
          <a:p>
            <a:pPr algn="just">
              <a:lnSpc>
                <a:spcPct val="150000"/>
              </a:lnSpc>
            </a:pPr>
            <a:r>
              <a:rPr lang="it-IT" sz="2000" dirty="0" smtClean="0">
                <a:solidFill>
                  <a:srgbClr val="002060"/>
                </a:solidFill>
                <a:effectLst/>
                <a:latin typeface="Times New Roman" panose="02020603050405020304" pitchFamily="18" charset="0"/>
                <a:cs typeface="Times New Roman" panose="02020603050405020304" pitchFamily="18" charset="0"/>
              </a:rPr>
              <a:t>Analizzare il </a:t>
            </a:r>
            <a:r>
              <a:rPr lang="it-IT" sz="2000" b="1" dirty="0" smtClean="0">
                <a:solidFill>
                  <a:srgbClr val="002060"/>
                </a:solidFill>
                <a:effectLst/>
                <a:latin typeface="Times New Roman" panose="02020603050405020304" pitchFamily="18" charset="0"/>
                <a:cs typeface="Times New Roman" panose="02020603050405020304" pitchFamily="18" charset="0"/>
              </a:rPr>
              <a:t>profilo di funzionamento attuale</a:t>
            </a:r>
            <a:r>
              <a:rPr lang="it-IT" sz="2000" dirty="0" smtClean="0">
                <a:solidFill>
                  <a:srgbClr val="002060"/>
                </a:solidFill>
                <a:effectLst/>
                <a:latin typeface="Times New Roman" panose="02020603050405020304" pitchFamily="18" charset="0"/>
                <a:cs typeface="Times New Roman" panose="02020603050405020304" pitchFamily="18" charset="0"/>
              </a:rPr>
              <a:t> del bambino significa delineare il </a:t>
            </a:r>
            <a:r>
              <a:rPr lang="it-IT" sz="2000" dirty="0">
                <a:solidFill>
                  <a:srgbClr val="002060"/>
                </a:solidFill>
                <a:effectLst/>
                <a:latin typeface="Times New Roman" panose="02020603050405020304" pitchFamily="18" charset="0"/>
                <a:cs typeface="Times New Roman" panose="02020603050405020304" pitchFamily="18" charset="0"/>
              </a:rPr>
              <a:t>suo </a:t>
            </a:r>
            <a:r>
              <a:rPr lang="it-IT" sz="2000" dirty="0" smtClean="0">
                <a:solidFill>
                  <a:srgbClr val="002060"/>
                </a:solidFill>
                <a:effectLst/>
                <a:latin typeface="Times New Roman" panose="02020603050405020304" pitchFamily="18" charset="0"/>
                <a:cs typeface="Times New Roman" panose="02020603050405020304" pitchFamily="18" charset="0"/>
              </a:rPr>
              <a:t>funzionamento così come si presenta </a:t>
            </a:r>
            <a:r>
              <a:rPr lang="it-IT" sz="2000" dirty="0">
                <a:solidFill>
                  <a:srgbClr val="002060"/>
                </a:solidFill>
                <a:effectLst/>
                <a:latin typeface="Times New Roman" panose="02020603050405020304" pitchFamily="18" charset="0"/>
                <a:cs typeface="Times New Roman" panose="02020603050405020304" pitchFamily="18" charset="0"/>
              </a:rPr>
              <a:t>prima della conduzione dell’intervento </a:t>
            </a:r>
            <a:r>
              <a:rPr lang="it-IT" sz="2000" dirty="0" smtClean="0">
                <a:solidFill>
                  <a:srgbClr val="002060"/>
                </a:solidFill>
                <a:effectLst/>
                <a:latin typeface="Times New Roman" panose="02020603050405020304" pitchFamily="18" charset="0"/>
                <a:cs typeface="Times New Roman" panose="02020603050405020304" pitchFamily="18" charset="0"/>
              </a:rPr>
              <a:t>didattico, al fine di rispondere in modo adeguato alle specificità del bambino con disabilità e di rendere possibile la sua partecipazione a scuola. Per l’analisi del funzionamento del bambino è necessario ricorrere all’utilizzo di </a:t>
            </a:r>
            <a:r>
              <a:rPr lang="it-IT" sz="2000" dirty="0">
                <a:solidFill>
                  <a:srgbClr val="002060"/>
                </a:solidFill>
                <a:effectLst/>
                <a:latin typeface="Times New Roman" panose="02020603050405020304" pitchFamily="18" charset="0"/>
                <a:cs typeface="Times New Roman" panose="02020603050405020304" pitchFamily="18" charset="0"/>
              </a:rPr>
              <a:t>uno strumento di classificazione innovativo, quale lo è la Classificazione Internazionale del Funzionamento, della Disabilità e della Salute, dell’OMS</a:t>
            </a:r>
            <a:r>
              <a:rPr lang="it-IT" sz="2000" dirty="0" smtClean="0">
                <a:solidFill>
                  <a:srgbClr val="002060"/>
                </a:solidFill>
                <a:effectLst/>
                <a:latin typeface="Times New Roman" panose="02020603050405020304" pitchFamily="18" charset="0"/>
                <a:cs typeface="Times New Roman" panose="02020603050405020304" pitchFamily="18" charset="0"/>
              </a:rPr>
              <a:t>.</a:t>
            </a:r>
            <a:endParaRPr lang="it-IT"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36773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L’ICF e ICF-CY </a:t>
            </a:r>
            <a:br>
              <a:rPr lang="it-IT" sz="3200" b="1" dirty="0" smtClean="0">
                <a:solidFill>
                  <a:srgbClr val="002060"/>
                </a:solidFill>
                <a:effectLst/>
                <a:latin typeface="Times New Roman" panose="02020603050405020304" pitchFamily="18" charset="0"/>
                <a:cs typeface="Times New Roman" panose="02020603050405020304" pitchFamily="18" charset="0"/>
              </a:rPr>
            </a:br>
            <a:r>
              <a:rPr lang="it-IT" sz="3200" b="1" dirty="0" smtClean="0">
                <a:solidFill>
                  <a:srgbClr val="002060"/>
                </a:solidFill>
                <a:effectLst/>
                <a:latin typeface="Times New Roman" panose="02020603050405020304" pitchFamily="18" charset="0"/>
                <a:cs typeface="Times New Roman" panose="02020603050405020304" pitchFamily="18" charset="0"/>
              </a:rPr>
              <a:t>come strumenti della didattica</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p:txBody>
          <a:bodyPr anchor="ctr">
            <a:normAutofit/>
          </a:bodyPr>
          <a:lstStyle/>
          <a:p>
            <a:pPr marL="82296" indent="0" algn="just">
              <a:lnSpc>
                <a:spcPct val="150000"/>
              </a:lnSpc>
              <a:spcBef>
                <a:spcPts val="0"/>
              </a:spcBef>
              <a:buNone/>
            </a:pPr>
            <a:r>
              <a:rPr lang="it-IT" sz="1800" dirty="0" smtClean="0">
                <a:solidFill>
                  <a:srgbClr val="002060"/>
                </a:solidFill>
                <a:latin typeface="Times New Roman" panose="02020603050405020304" pitchFamily="18" charset="0"/>
                <a:cs typeface="Times New Roman" panose="02020603050405020304" pitchFamily="18" charset="0"/>
              </a:rPr>
              <a:t>La </a:t>
            </a:r>
            <a:r>
              <a:rPr lang="it-IT" sz="1800" b="1" dirty="0" smtClean="0">
                <a:solidFill>
                  <a:srgbClr val="002060"/>
                </a:solidFill>
                <a:latin typeface="Times New Roman" panose="02020603050405020304" pitchFamily="18" charset="0"/>
                <a:cs typeface="Times New Roman" panose="02020603050405020304" pitchFamily="18" charset="0"/>
              </a:rPr>
              <a:t>Classificazione Internazionale del Funzionamento, della Disabilità e della Salute</a:t>
            </a:r>
            <a:r>
              <a:rPr lang="it-IT" sz="1800" dirty="0" smtClean="0">
                <a:solidFill>
                  <a:srgbClr val="002060"/>
                </a:solidFill>
                <a:latin typeface="Times New Roman" panose="02020603050405020304" pitchFamily="18" charset="0"/>
                <a:cs typeface="Times New Roman" panose="02020603050405020304" pitchFamily="18" charset="0"/>
              </a:rPr>
              <a:t>, denominata </a:t>
            </a:r>
            <a:r>
              <a:rPr lang="it-IT" sz="1800" b="1" dirty="0" smtClean="0">
                <a:solidFill>
                  <a:srgbClr val="002060"/>
                </a:solidFill>
                <a:latin typeface="Times New Roman" panose="02020603050405020304" pitchFamily="18" charset="0"/>
                <a:cs typeface="Times New Roman" panose="02020603050405020304" pitchFamily="18" charset="0"/>
              </a:rPr>
              <a:t>ICF</a:t>
            </a:r>
            <a:r>
              <a:rPr lang="it-IT" sz="1800" dirty="0" smtClean="0">
                <a:solidFill>
                  <a:srgbClr val="002060"/>
                </a:solidFill>
                <a:latin typeface="Times New Roman" panose="02020603050405020304" pitchFamily="18" charset="0"/>
                <a:cs typeface="Times New Roman" panose="02020603050405020304" pitchFamily="18" charset="0"/>
              </a:rPr>
              <a:t>, rappresenta uno strumento di classificazione multidisciplinare e dall’approccio universale, innovativo dal punto di vista sia del linguaggio sia del costrutto della disabilità. </a:t>
            </a:r>
          </a:p>
          <a:p>
            <a:pPr marL="82296" indent="0" algn="just">
              <a:lnSpc>
                <a:spcPct val="150000"/>
              </a:lnSpc>
              <a:spcBef>
                <a:spcPts val="0"/>
              </a:spcBef>
              <a:buNone/>
            </a:pPr>
            <a:r>
              <a:rPr lang="it-IT" sz="1800" dirty="0" smtClean="0">
                <a:solidFill>
                  <a:srgbClr val="002060"/>
                </a:solidFill>
                <a:latin typeface="Times New Roman" panose="02020603050405020304" pitchFamily="18" charset="0"/>
                <a:cs typeface="Times New Roman" panose="02020603050405020304" pitchFamily="18" charset="0"/>
              </a:rPr>
              <a:t>Obiettivo dell’ICF è favorire un linguaggio comune e una struttura di riferimento per la descrizione del </a:t>
            </a:r>
            <a:r>
              <a:rPr lang="it-IT" sz="1800" b="1" dirty="0" smtClean="0">
                <a:solidFill>
                  <a:srgbClr val="002060"/>
                </a:solidFill>
                <a:latin typeface="Times New Roman" panose="02020603050405020304" pitchFamily="18" charset="0"/>
                <a:cs typeface="Times New Roman" panose="02020603050405020304" pitchFamily="18" charset="0"/>
              </a:rPr>
              <a:t>funzionamento</a:t>
            </a:r>
            <a:r>
              <a:rPr lang="it-IT" sz="1800" dirty="0" smtClean="0">
                <a:solidFill>
                  <a:srgbClr val="002060"/>
                </a:solidFill>
                <a:latin typeface="Times New Roman" panose="02020603050405020304" pitchFamily="18" charset="0"/>
                <a:cs typeface="Times New Roman" panose="02020603050405020304" pitchFamily="18" charset="0"/>
              </a:rPr>
              <a:t> umano e della sua controparte negativa, la disabilità.</a:t>
            </a:r>
          </a:p>
          <a:p>
            <a:pPr marL="82296" indent="0" algn="just">
              <a:lnSpc>
                <a:spcPct val="150000"/>
              </a:lnSpc>
              <a:spcBef>
                <a:spcPts val="0"/>
              </a:spcBef>
              <a:buNone/>
            </a:pPr>
            <a:endParaRPr lang="it-IT"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2806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ICF-CY</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p:txBody>
          <a:bodyPr>
            <a:normAutofit/>
          </a:bodyPr>
          <a:lstStyle/>
          <a:p>
            <a:pPr marL="82296" indent="0" algn="just">
              <a:lnSpc>
                <a:spcPct val="150000"/>
              </a:lnSpc>
              <a:spcBef>
                <a:spcPts val="0"/>
              </a:spcBef>
              <a:buNone/>
            </a:pPr>
            <a:r>
              <a:rPr lang="it-IT" sz="2400" dirty="0" smtClean="0">
                <a:solidFill>
                  <a:srgbClr val="002060"/>
                </a:solidFill>
                <a:latin typeface="Times New Roman" panose="02020603050405020304" pitchFamily="18" charset="0"/>
                <a:cs typeface="Times New Roman" panose="02020603050405020304" pitchFamily="18" charset="0"/>
              </a:rPr>
              <a:t>È la </a:t>
            </a:r>
            <a:r>
              <a:rPr lang="it-IT" sz="2400" b="1" dirty="0" smtClean="0">
                <a:solidFill>
                  <a:srgbClr val="002060"/>
                </a:solidFill>
                <a:latin typeface="Times New Roman" panose="02020603050405020304" pitchFamily="18" charset="0"/>
                <a:cs typeface="Times New Roman" panose="02020603050405020304" pitchFamily="18" charset="0"/>
              </a:rPr>
              <a:t>Classificazione Internazionale del Funzionamento, della Disabilità e della Salute per bambini e adolescenti</a:t>
            </a:r>
            <a:r>
              <a:rPr lang="it-IT" sz="2400" dirty="0" smtClean="0">
                <a:solidFill>
                  <a:srgbClr val="002060"/>
                </a:solidFill>
                <a:latin typeface="Times New Roman" panose="02020603050405020304" pitchFamily="18" charset="0"/>
                <a:cs typeface="Times New Roman" panose="02020603050405020304" pitchFamily="18" charset="0"/>
              </a:rPr>
              <a:t>.</a:t>
            </a:r>
          </a:p>
          <a:p>
            <a:pPr marL="82296" indent="0" algn="just">
              <a:lnSpc>
                <a:spcPct val="150000"/>
              </a:lnSpc>
              <a:spcBef>
                <a:spcPts val="0"/>
              </a:spcBef>
              <a:buNone/>
            </a:pPr>
            <a:r>
              <a:rPr lang="it-IT" sz="2400" dirty="0" smtClean="0">
                <a:solidFill>
                  <a:srgbClr val="002060"/>
                </a:solidFill>
                <a:latin typeface="Times New Roman" panose="02020603050405020304" pitchFamily="18" charset="0"/>
                <a:cs typeface="Times New Roman" panose="02020603050405020304" pitchFamily="18" charset="0"/>
              </a:rPr>
              <a:t>Comprende dimensioni, categorie e codici che vanno a documentare funzioni e strutture corporee, attività e partecipazione di bambini e adolescenti, nonché i loro ambienti attraverso le varie fasi dello sviluppo.</a:t>
            </a:r>
            <a:endParaRPr lang="it-IT"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0160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lnSpc>
                <a:spcPct val="150000"/>
              </a:lnSpc>
            </a:pPr>
            <a:r>
              <a:rPr lang="it-IT" sz="3200" b="1" dirty="0">
                <a:solidFill>
                  <a:srgbClr val="002060"/>
                </a:solidFill>
                <a:effectLst/>
                <a:latin typeface="Times New Roman" panose="02020603050405020304" pitchFamily="18" charset="0"/>
                <a:cs typeface="Times New Roman" panose="02020603050405020304" pitchFamily="18" charset="0"/>
              </a:rPr>
              <a:t>Dall’analisi del profilo di funzionamento </a:t>
            </a:r>
            <a:r>
              <a:rPr lang="it-IT" sz="3200" b="1" dirty="0" smtClean="0">
                <a:solidFill>
                  <a:srgbClr val="002060"/>
                </a:solidFill>
                <a:effectLst/>
                <a:latin typeface="Times New Roman" panose="02020603050405020304" pitchFamily="18" charset="0"/>
                <a:cs typeface="Times New Roman" panose="02020603050405020304" pitchFamily="18" charset="0"/>
              </a:rPr>
              <a:t>attuale del bambino…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988840"/>
            <a:ext cx="7498080" cy="4259560"/>
          </a:xfrm>
        </p:spPr>
        <p:txBody>
          <a:bodyPr>
            <a:noAutofit/>
          </a:bodyPr>
          <a:lstStyle/>
          <a:p>
            <a:pPr marL="0" indent="0" algn="just">
              <a:lnSpc>
                <a:spcPct val="150000"/>
              </a:lnSpc>
              <a:buNone/>
            </a:pPr>
            <a:r>
              <a:rPr lang="it-IT" sz="2400" dirty="0">
                <a:solidFill>
                  <a:srgbClr val="002060"/>
                </a:solidFill>
                <a:latin typeface="Times New Roman" panose="02020603050405020304" pitchFamily="18" charset="0"/>
                <a:cs typeface="Times New Roman" panose="02020603050405020304" pitchFamily="18" charset="0"/>
              </a:rPr>
              <a:t>…alla definizione del </a:t>
            </a:r>
            <a:r>
              <a:rPr lang="it-IT" sz="2400" b="1" dirty="0">
                <a:solidFill>
                  <a:srgbClr val="002060"/>
                </a:solidFill>
                <a:latin typeface="Times New Roman" panose="02020603050405020304" pitchFamily="18" charset="0"/>
                <a:cs typeface="Times New Roman" panose="02020603050405020304" pitchFamily="18" charset="0"/>
              </a:rPr>
              <a:t>profilo di funzionamento possibile</a:t>
            </a:r>
            <a:r>
              <a:rPr lang="it-IT" sz="2400" dirty="0">
                <a:solidFill>
                  <a:srgbClr val="002060"/>
                </a:solidFill>
                <a:latin typeface="Times New Roman" panose="02020603050405020304" pitchFamily="18" charset="0"/>
                <a:cs typeface="Times New Roman" panose="02020603050405020304" pitchFamily="18" charset="0"/>
              </a:rPr>
              <a:t>, da costruire attraverso l’intervento </a:t>
            </a:r>
            <a:r>
              <a:rPr lang="it-IT" sz="2400" dirty="0" smtClean="0">
                <a:solidFill>
                  <a:srgbClr val="002060"/>
                </a:solidFill>
                <a:latin typeface="Times New Roman" panose="02020603050405020304" pitchFamily="18" charset="0"/>
                <a:cs typeface="Times New Roman" panose="02020603050405020304" pitchFamily="18" charset="0"/>
              </a:rPr>
              <a:t>inclusivo.</a:t>
            </a:r>
            <a:endParaRPr lang="it-IT" sz="2400" dirty="0">
              <a:solidFill>
                <a:srgbClr val="002060"/>
              </a:solidFill>
              <a:latin typeface="Times New Roman" panose="02020603050405020304" pitchFamily="18" charset="0"/>
              <a:cs typeface="Times New Roman" panose="02020603050405020304" pitchFamily="18" charset="0"/>
            </a:endParaRPr>
          </a:p>
          <a:p>
            <a:pPr marL="0" indent="0" algn="just">
              <a:lnSpc>
                <a:spcPct val="150000"/>
              </a:lnSpc>
              <a:buNone/>
            </a:pPr>
            <a:endParaRPr lang="it-IT" sz="2400" i="1" dirty="0" smtClean="0">
              <a:solidFill>
                <a:srgbClr val="002060"/>
              </a:solidFill>
              <a:latin typeface="Times New Roman" panose="02020603050405020304" pitchFamily="18" charset="0"/>
              <a:cs typeface="Times New Roman" panose="02020603050405020304" pitchFamily="18" charset="0"/>
            </a:endParaRPr>
          </a:p>
          <a:p>
            <a:pPr marL="0" indent="0" algn="just">
              <a:lnSpc>
                <a:spcPct val="150000"/>
              </a:lnSpc>
              <a:buNone/>
            </a:pPr>
            <a:r>
              <a:rPr lang="it-IT" sz="2400" i="1" dirty="0" smtClean="0">
                <a:solidFill>
                  <a:srgbClr val="002060"/>
                </a:solidFill>
                <a:latin typeface="Times New Roman" panose="02020603050405020304" pitchFamily="18" charset="0"/>
                <a:cs typeface="Times New Roman" panose="02020603050405020304" pitchFamily="18" charset="0"/>
              </a:rPr>
              <a:t>“</a:t>
            </a:r>
            <a:r>
              <a:rPr lang="it-IT" sz="2400" i="1" dirty="0">
                <a:solidFill>
                  <a:srgbClr val="002060"/>
                </a:solidFill>
                <a:latin typeface="Times New Roman" panose="02020603050405020304" pitchFamily="18" charset="0"/>
                <a:cs typeface="Times New Roman" panose="02020603050405020304" pitchFamily="18" charset="0"/>
              </a:rPr>
              <a:t>Soltanto chi osa spingersi un po’ più in là scopre quanto può andare lontano.” </a:t>
            </a:r>
            <a:endParaRPr lang="it-IT" sz="2400" dirty="0">
              <a:solidFill>
                <a:srgbClr val="002060"/>
              </a:solidFill>
              <a:latin typeface="Times New Roman" panose="02020603050405020304" pitchFamily="18" charset="0"/>
              <a:cs typeface="Times New Roman" panose="02020603050405020304" pitchFamily="18" charset="0"/>
            </a:endParaRPr>
          </a:p>
          <a:p>
            <a:pPr marL="0" indent="0" algn="r">
              <a:lnSpc>
                <a:spcPct val="150000"/>
              </a:lnSpc>
              <a:buNone/>
            </a:pPr>
            <a:r>
              <a:rPr lang="it-IT" sz="2400" dirty="0" smtClean="0">
                <a:solidFill>
                  <a:srgbClr val="002060"/>
                </a:solidFill>
                <a:latin typeface="Times New Roman" panose="02020603050405020304" pitchFamily="18" charset="0"/>
                <a:cs typeface="Times New Roman" panose="02020603050405020304" pitchFamily="18" charset="0"/>
              </a:rPr>
              <a:t>S</a:t>
            </a:r>
            <a:r>
              <a:rPr lang="it-IT" sz="2400" dirty="0">
                <a:solidFill>
                  <a:srgbClr val="002060"/>
                </a:solidFill>
                <a:latin typeface="Times New Roman" panose="02020603050405020304" pitchFamily="18" charset="0"/>
                <a:cs typeface="Times New Roman" panose="02020603050405020304" pitchFamily="18" charset="0"/>
              </a:rPr>
              <a:t>. </a:t>
            </a:r>
            <a:r>
              <a:rPr lang="it-IT" sz="2400" dirty="0" err="1">
                <a:solidFill>
                  <a:srgbClr val="002060"/>
                </a:solidFill>
                <a:latin typeface="Times New Roman" panose="02020603050405020304" pitchFamily="18" charset="0"/>
                <a:cs typeface="Times New Roman" panose="02020603050405020304" pitchFamily="18" charset="0"/>
              </a:rPr>
              <a:t>Bambarén</a:t>
            </a:r>
            <a:r>
              <a:rPr lang="it-IT" sz="2400" dirty="0">
                <a:solidFill>
                  <a:srgbClr val="002060"/>
                </a:solidFill>
                <a:latin typeface="Times New Roman" panose="02020603050405020304" pitchFamily="18" charset="0"/>
                <a:cs typeface="Times New Roman" panose="02020603050405020304" pitchFamily="18" charset="0"/>
              </a:rPr>
              <a:t> </a:t>
            </a:r>
            <a:endParaRPr lang="it-IT" sz="2400" dirty="0" smtClean="0">
              <a:solidFill>
                <a:srgbClr val="002060"/>
              </a:solidFill>
              <a:latin typeface="Times New Roman" panose="02020603050405020304" pitchFamily="18" charset="0"/>
              <a:cs typeface="Times New Roman" panose="02020603050405020304" pitchFamily="18" charset="0"/>
            </a:endParaRPr>
          </a:p>
          <a:p>
            <a:pPr marL="82296" indent="0">
              <a:lnSpc>
                <a:spcPct val="150000"/>
              </a:lnSpc>
              <a:buNone/>
            </a:pPr>
            <a:endParaRPr lang="it-IT"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11550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Il profilo di funzionamento possibile</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556792"/>
            <a:ext cx="7498080" cy="4691608"/>
          </a:xfrm>
        </p:spPr>
        <p:txBody>
          <a:bodyPr>
            <a:normAutofit fontScale="85000" lnSpcReduction="20000"/>
          </a:bodyPr>
          <a:lstStyle/>
          <a:p>
            <a:pPr marL="82296" indent="0" algn="just">
              <a:lnSpc>
                <a:spcPct val="170000"/>
              </a:lnSpc>
              <a:buNone/>
            </a:pPr>
            <a:r>
              <a:rPr lang="it-IT" sz="2800" dirty="0" smtClean="0">
                <a:solidFill>
                  <a:srgbClr val="002060"/>
                </a:solidFill>
                <a:latin typeface="Times New Roman" panose="02020603050405020304" pitchFamily="18" charset="0"/>
                <a:cs typeface="Times New Roman" panose="02020603050405020304" pitchFamily="18" charset="0"/>
              </a:rPr>
              <a:t>Tra </a:t>
            </a:r>
            <a:r>
              <a:rPr lang="it-IT" sz="2800" dirty="0">
                <a:solidFill>
                  <a:srgbClr val="002060"/>
                </a:solidFill>
                <a:latin typeface="Times New Roman" panose="02020603050405020304" pitchFamily="18" charset="0"/>
                <a:cs typeface="Times New Roman" panose="02020603050405020304" pitchFamily="18" charset="0"/>
              </a:rPr>
              <a:t>i codici della componente dell’ICF</a:t>
            </a:r>
            <a:r>
              <a:rPr lang="it-IT" sz="2800" b="1" dirty="0">
                <a:solidFill>
                  <a:srgbClr val="002060"/>
                </a:solidFill>
                <a:latin typeface="Times New Roman" panose="02020603050405020304" pitchFamily="18" charset="0"/>
                <a:cs typeface="Times New Roman" panose="02020603050405020304" pitchFamily="18" charset="0"/>
              </a:rPr>
              <a:t>-</a:t>
            </a:r>
            <a:r>
              <a:rPr lang="it-IT" sz="2800" dirty="0">
                <a:solidFill>
                  <a:srgbClr val="002060"/>
                </a:solidFill>
                <a:latin typeface="Times New Roman" panose="02020603050405020304" pitchFamily="18" charset="0"/>
                <a:cs typeface="Times New Roman" panose="02020603050405020304" pitchFamily="18" charset="0"/>
              </a:rPr>
              <a:t>CY </a:t>
            </a:r>
            <a:r>
              <a:rPr lang="it-IT" sz="2800" i="1" dirty="0">
                <a:solidFill>
                  <a:srgbClr val="002060"/>
                </a:solidFill>
                <a:latin typeface="Times New Roman" panose="02020603050405020304" pitchFamily="18" charset="0"/>
                <a:cs typeface="Times New Roman" panose="02020603050405020304" pitchFamily="18" charset="0"/>
              </a:rPr>
              <a:t>attività e partecipazione</a:t>
            </a:r>
            <a:r>
              <a:rPr lang="it-IT" sz="2800" dirty="0">
                <a:solidFill>
                  <a:srgbClr val="002060"/>
                </a:solidFill>
                <a:latin typeface="Times New Roman" panose="02020603050405020304" pitchFamily="18" charset="0"/>
                <a:cs typeface="Times New Roman" panose="02020603050405020304" pitchFamily="18" charset="0"/>
              </a:rPr>
              <a:t> utilizzati per descrivere il funzionamento attuale del bambino ne sono stati selezionati alcuni in funzione degli obiettivi di apprendimento </a:t>
            </a:r>
            <a:r>
              <a:rPr lang="it-IT" sz="2800" dirty="0" smtClean="0">
                <a:solidFill>
                  <a:srgbClr val="002060"/>
                </a:solidFill>
                <a:latin typeface="Times New Roman" panose="02020603050405020304" pitchFamily="18" charset="0"/>
                <a:cs typeface="Times New Roman" panose="02020603050405020304" pitchFamily="18" charset="0"/>
              </a:rPr>
              <a:t>perseguiti:</a:t>
            </a:r>
            <a:endParaRPr lang="it-IT" sz="28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it-IT" sz="2800" dirty="0">
                <a:solidFill>
                  <a:srgbClr val="002060"/>
                </a:solidFill>
                <a:latin typeface="Times New Roman" panose="02020603050405020304" pitchFamily="18" charset="0"/>
                <a:cs typeface="Times New Roman" panose="02020603050405020304" pitchFamily="18" charset="0"/>
              </a:rPr>
              <a:t>d1661 Comprendere il linguaggio scritto;</a:t>
            </a:r>
          </a:p>
          <a:p>
            <a:pPr algn="just">
              <a:lnSpc>
                <a:spcPct val="150000"/>
              </a:lnSpc>
            </a:pPr>
            <a:r>
              <a:rPr lang="it-IT" sz="2800" dirty="0">
                <a:solidFill>
                  <a:srgbClr val="002060"/>
                </a:solidFill>
                <a:latin typeface="Times New Roman" panose="02020603050405020304" pitchFamily="18" charset="0"/>
                <a:cs typeface="Times New Roman" panose="02020603050405020304" pitchFamily="18" charset="0"/>
              </a:rPr>
              <a:t>d1750 Risoluzione di problemi semplici;</a:t>
            </a:r>
          </a:p>
          <a:p>
            <a:pPr algn="just">
              <a:lnSpc>
                <a:spcPct val="150000"/>
              </a:lnSpc>
            </a:pPr>
            <a:r>
              <a:rPr lang="it-IT" sz="2800" dirty="0">
                <a:solidFill>
                  <a:srgbClr val="002060"/>
                </a:solidFill>
                <a:latin typeface="Times New Roman" panose="02020603050405020304" pitchFamily="18" charset="0"/>
                <a:cs typeface="Times New Roman" panose="02020603050405020304" pitchFamily="18" charset="0"/>
              </a:rPr>
              <a:t>d1751 Risoluzione di problemi complessi;</a:t>
            </a:r>
          </a:p>
          <a:p>
            <a:pPr algn="just">
              <a:lnSpc>
                <a:spcPct val="150000"/>
              </a:lnSpc>
            </a:pPr>
            <a:r>
              <a:rPr lang="it-IT" sz="2800" dirty="0">
                <a:solidFill>
                  <a:srgbClr val="002060"/>
                </a:solidFill>
                <a:latin typeface="Times New Roman" panose="02020603050405020304" pitchFamily="18" charset="0"/>
                <a:cs typeface="Times New Roman" panose="02020603050405020304" pitchFamily="18" charset="0"/>
              </a:rPr>
              <a:t>d3501 Mantenere una conversazione.</a:t>
            </a:r>
          </a:p>
          <a:p>
            <a:pPr marL="82296" indent="0" algn="just">
              <a:lnSpc>
                <a:spcPct val="170000"/>
              </a:lnSpc>
              <a:buNone/>
            </a:pPr>
            <a:endParaRPr lang="it-IT" sz="3400" dirty="0">
              <a:latin typeface="Times New Roman" panose="02020603050405020304" pitchFamily="18" charset="0"/>
              <a:cs typeface="Times New Roman" panose="02020603050405020304" pitchFamily="18" charset="0"/>
            </a:endParaRPr>
          </a:p>
          <a:p>
            <a:pPr>
              <a:lnSpc>
                <a:spcPct val="170000"/>
              </a:lnSpc>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56934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35608" y="274320"/>
            <a:ext cx="7498080" cy="6251024"/>
          </a:xfrm>
        </p:spPr>
        <p:txBody>
          <a:bodyPr>
            <a:normAutofit/>
          </a:bodyPr>
          <a:lstStyle/>
          <a:p>
            <a:pPr algn="just">
              <a:lnSpc>
                <a:spcPct val="150000"/>
              </a:lnSpc>
            </a:pPr>
            <a:r>
              <a:rPr lang="it-IT" sz="2000" dirty="0">
                <a:solidFill>
                  <a:srgbClr val="002060"/>
                </a:solidFill>
                <a:effectLst/>
                <a:latin typeface="Times New Roman" panose="02020603050405020304" pitchFamily="18" charset="0"/>
                <a:cs typeface="Times New Roman" panose="02020603050405020304" pitchFamily="18" charset="0"/>
              </a:rPr>
              <a:t>Consapevoli che si può intervenire per migliorare la performance ma non la capacità di una persona, per ogni codice è stata modificata l’estensione del qualificatore </a:t>
            </a:r>
            <a:r>
              <a:rPr lang="it-IT" sz="2000" i="1" dirty="0">
                <a:solidFill>
                  <a:srgbClr val="002060"/>
                </a:solidFill>
                <a:effectLst/>
                <a:latin typeface="Times New Roman" panose="02020603050405020304" pitchFamily="18" charset="0"/>
                <a:cs typeface="Times New Roman" panose="02020603050405020304" pitchFamily="18" charset="0"/>
              </a:rPr>
              <a:t>performance</a:t>
            </a:r>
            <a:r>
              <a:rPr lang="it-IT" sz="2000" dirty="0">
                <a:solidFill>
                  <a:srgbClr val="002060"/>
                </a:solidFill>
                <a:effectLst/>
                <a:latin typeface="Times New Roman" panose="02020603050405020304" pitchFamily="18" charset="0"/>
                <a:cs typeface="Times New Roman" panose="02020603050405020304" pitchFamily="18" charset="0"/>
              </a:rPr>
              <a:t>. Inoltre, per ogni codice della componente </a:t>
            </a:r>
            <a:r>
              <a:rPr lang="it-IT" sz="2000" i="1" dirty="0">
                <a:solidFill>
                  <a:srgbClr val="002060"/>
                </a:solidFill>
                <a:effectLst/>
                <a:latin typeface="Times New Roman" panose="02020603050405020304" pitchFamily="18" charset="0"/>
                <a:cs typeface="Times New Roman" panose="02020603050405020304" pitchFamily="18" charset="0"/>
              </a:rPr>
              <a:t>attività e partecipazione </a:t>
            </a:r>
            <a:r>
              <a:rPr lang="it-IT" sz="2000" dirty="0">
                <a:solidFill>
                  <a:srgbClr val="002060"/>
                </a:solidFill>
                <a:effectLst/>
                <a:latin typeface="Times New Roman" panose="02020603050405020304" pitchFamily="18" charset="0"/>
                <a:cs typeface="Times New Roman" panose="02020603050405020304" pitchFamily="18" charset="0"/>
              </a:rPr>
              <a:t>sono stati indicati i facilitatori introdotti o potenziati e le barriere eliminate, delineandone i rispettivi codici della componente </a:t>
            </a:r>
            <a:r>
              <a:rPr lang="it-IT" sz="2000" i="1" dirty="0">
                <a:solidFill>
                  <a:srgbClr val="002060"/>
                </a:solidFill>
                <a:effectLst/>
                <a:latin typeface="Times New Roman" panose="02020603050405020304" pitchFamily="18" charset="0"/>
                <a:cs typeface="Times New Roman" panose="02020603050405020304" pitchFamily="18" charset="0"/>
              </a:rPr>
              <a:t>fattori ambientali</a:t>
            </a:r>
            <a:r>
              <a:rPr lang="it-IT" sz="2000" dirty="0">
                <a:solidFill>
                  <a:srgbClr val="002060"/>
                </a:solidFill>
                <a:effectLst/>
                <a:latin typeface="Times New Roman" panose="02020603050405020304" pitchFamily="18" charset="0"/>
                <a:cs typeface="Times New Roman" panose="02020603050405020304" pitchFamily="18" charset="0"/>
              </a:rPr>
              <a:t>. È stato, poi, reso visibile il collegamento tra profilo di funzionamento attuale e possibile e le azioni inclusive, individuando i facilitatori, i mediatori, i livelli di adattamento della didattica, gli obiettivi del processo inclusivo, i traguardi di apprendimento disciplinari, le metodologie.</a:t>
            </a:r>
            <a:br>
              <a:rPr lang="it-IT" sz="2000" dirty="0">
                <a:solidFill>
                  <a:srgbClr val="002060"/>
                </a:solidFill>
                <a:effectLst/>
                <a:latin typeface="Times New Roman" panose="02020603050405020304" pitchFamily="18" charset="0"/>
                <a:cs typeface="Times New Roman" panose="02020603050405020304" pitchFamily="18" charset="0"/>
              </a:rPr>
            </a:br>
            <a:endParaRPr lang="it-IT" sz="2000" dirty="0">
              <a:solidFill>
                <a:srgbClr val="002060"/>
              </a:solidFill>
              <a:effectLst/>
            </a:endParaRPr>
          </a:p>
        </p:txBody>
      </p:sp>
    </p:spTree>
    <p:extLst>
      <p:ext uri="{BB962C8B-B14F-4D97-AF65-F5344CB8AC3E}">
        <p14:creationId xmlns:p14="http://schemas.microsoft.com/office/powerpoint/2010/main" xmlns="" val="1856516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6179016"/>
          </a:xfrm>
        </p:spPr>
        <p:txBody>
          <a:bodyPr>
            <a:normAutofit/>
          </a:bodyPr>
          <a:lstStyle/>
          <a:p>
            <a:pPr algn="ctr">
              <a:lnSpc>
                <a:spcPct val="150000"/>
              </a:lnSpc>
            </a:pPr>
            <a:r>
              <a:rPr lang="it-IT" sz="4800" b="1" i="1" dirty="0">
                <a:solidFill>
                  <a:srgbClr val="002060"/>
                </a:solidFill>
                <a:effectLst/>
                <a:latin typeface="Times New Roman" panose="02020603050405020304" pitchFamily="18" charset="0"/>
                <a:cs typeface="Times New Roman" panose="02020603050405020304" pitchFamily="18" charset="0"/>
              </a:rPr>
              <a:t>I problemi… che problema!</a:t>
            </a:r>
            <a:br>
              <a:rPr lang="it-IT" sz="4800" b="1" i="1" dirty="0">
                <a:solidFill>
                  <a:srgbClr val="002060"/>
                </a:solidFill>
                <a:effectLst/>
                <a:latin typeface="Times New Roman" panose="02020603050405020304" pitchFamily="18" charset="0"/>
                <a:cs typeface="Times New Roman" panose="02020603050405020304" pitchFamily="18" charset="0"/>
              </a:rPr>
            </a:br>
            <a:r>
              <a:rPr lang="it-IT" sz="4800" b="1" dirty="0">
                <a:solidFill>
                  <a:srgbClr val="002060"/>
                </a:solidFill>
                <a:effectLst/>
                <a:latin typeface="Times New Roman" panose="02020603050405020304" pitchFamily="18" charset="0"/>
                <a:cs typeface="Times New Roman" panose="02020603050405020304" pitchFamily="18" charset="0"/>
              </a:rPr>
              <a:t/>
            </a:r>
            <a:br>
              <a:rPr lang="it-IT" sz="4800" b="1" dirty="0">
                <a:solidFill>
                  <a:srgbClr val="002060"/>
                </a:solidFill>
                <a:effectLst/>
                <a:latin typeface="Times New Roman" panose="02020603050405020304" pitchFamily="18" charset="0"/>
                <a:cs typeface="Times New Roman" panose="02020603050405020304" pitchFamily="18" charset="0"/>
              </a:rPr>
            </a:br>
            <a:r>
              <a:rPr lang="it-IT" sz="2800" b="1" i="1" dirty="0">
                <a:solidFill>
                  <a:srgbClr val="002060"/>
                </a:solidFill>
                <a:effectLst/>
                <a:latin typeface="Times New Roman" panose="02020603050405020304" pitchFamily="18" charset="0"/>
                <a:cs typeface="Times New Roman" panose="02020603050405020304" pitchFamily="18" charset="0"/>
              </a:rPr>
              <a:t>Un percorso di potenziamento del </a:t>
            </a:r>
            <a:r>
              <a:rPr lang="it-IT" sz="2800" b="1" i="1" dirty="0" err="1">
                <a:solidFill>
                  <a:srgbClr val="002060"/>
                </a:solidFill>
                <a:effectLst/>
                <a:latin typeface="Times New Roman" panose="02020603050405020304" pitchFamily="18" charset="0"/>
                <a:cs typeface="Times New Roman" panose="02020603050405020304" pitchFamily="18" charset="0"/>
              </a:rPr>
              <a:t>problem</a:t>
            </a:r>
            <a:r>
              <a:rPr lang="it-IT" sz="2800" b="1" i="1" dirty="0">
                <a:solidFill>
                  <a:srgbClr val="002060"/>
                </a:solidFill>
                <a:effectLst/>
                <a:latin typeface="Times New Roman" panose="02020603050405020304" pitchFamily="18" charset="0"/>
                <a:cs typeface="Times New Roman" panose="02020603050405020304" pitchFamily="18" charset="0"/>
              </a:rPr>
              <a:t> </a:t>
            </a:r>
            <a:r>
              <a:rPr lang="it-IT" sz="2800" b="1" i="1" dirty="0" err="1">
                <a:solidFill>
                  <a:srgbClr val="002060"/>
                </a:solidFill>
                <a:effectLst/>
                <a:latin typeface="Times New Roman" panose="02020603050405020304" pitchFamily="18" charset="0"/>
                <a:cs typeface="Times New Roman" panose="02020603050405020304" pitchFamily="18" charset="0"/>
              </a:rPr>
              <a:t>solving</a:t>
            </a:r>
            <a:r>
              <a:rPr lang="it-IT" sz="2800" b="1" i="1" dirty="0">
                <a:solidFill>
                  <a:srgbClr val="002060"/>
                </a:solidFill>
                <a:effectLst/>
                <a:latin typeface="Times New Roman" panose="02020603050405020304" pitchFamily="18" charset="0"/>
                <a:cs typeface="Times New Roman" panose="02020603050405020304" pitchFamily="18" charset="0"/>
              </a:rPr>
              <a:t> matematico volto a favorire l’inclusione, in classe quarta di scuola primaria.</a:t>
            </a:r>
            <a:endParaRPr lang="it-IT" sz="280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43251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1786210"/>
          </a:xfrm>
        </p:spPr>
        <p:txBody>
          <a:bodyPr>
            <a:noAutofit/>
          </a:bodyPr>
          <a:lstStyle/>
          <a:p>
            <a:pPr algn="ctr">
              <a:lnSpc>
                <a:spcPct val="150000"/>
              </a:lnSpc>
            </a:pPr>
            <a:r>
              <a:rPr lang="it-IT" sz="3200" b="1" dirty="0">
                <a:solidFill>
                  <a:srgbClr val="002060"/>
                </a:solidFill>
                <a:effectLst/>
                <a:latin typeface="Times New Roman" panose="02020603050405020304" pitchFamily="18" charset="0"/>
                <a:cs typeface="Times New Roman" panose="02020603050405020304" pitchFamily="18" charset="0"/>
              </a:rPr>
              <a:t>L’orientamento teorico di riferimento: il costruttivismo socio-culturale e l’approccio storico-culturale di </a:t>
            </a:r>
            <a:r>
              <a:rPr lang="it-IT" sz="3200" b="1" dirty="0" err="1">
                <a:solidFill>
                  <a:srgbClr val="002060"/>
                </a:solidFill>
                <a:effectLst/>
                <a:latin typeface="Times New Roman" panose="02020603050405020304" pitchFamily="18" charset="0"/>
                <a:cs typeface="Times New Roman" panose="02020603050405020304" pitchFamily="18" charset="0"/>
              </a:rPr>
              <a:t>Vygotskij</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2780928"/>
            <a:ext cx="7498080" cy="3467472"/>
          </a:xfrm>
        </p:spPr>
        <p:txBody>
          <a:bodyPr>
            <a:normAutofit fontScale="25000" lnSpcReduction="20000"/>
          </a:bodyPr>
          <a:lstStyle/>
          <a:p>
            <a:pPr marL="82296" indent="0" algn="just">
              <a:lnSpc>
                <a:spcPct val="150000"/>
              </a:lnSpc>
              <a:buNone/>
            </a:pPr>
            <a:r>
              <a:rPr lang="it-IT" sz="7200" i="1" dirty="0">
                <a:latin typeface="Times New Roman" panose="02020603050405020304" pitchFamily="18" charset="0"/>
                <a:cs typeface="Times New Roman" panose="02020603050405020304" pitchFamily="18" charset="0"/>
              </a:rPr>
              <a:t>“</a:t>
            </a:r>
            <a:r>
              <a:rPr lang="it-IT" sz="7200" i="1" dirty="0">
                <a:solidFill>
                  <a:srgbClr val="002060"/>
                </a:solidFill>
                <a:latin typeface="Times New Roman" panose="02020603050405020304" pitchFamily="18" charset="0"/>
                <a:cs typeface="Times New Roman" panose="02020603050405020304" pitchFamily="18" charset="0"/>
              </a:rPr>
              <a:t>Come il giardiniere sarebbe pazzo se volesse influire sulla crescita delle piante tirandole direttamente fuori dalla terra con le sue mani, allo stesso modo il pedagogo si porrebbe in contrasto con la natura dell'educazione se si sforzasse di agire direttamente sul bambino. Ma il giardiniere influisce sulla germogliazione del fiore alzando la temperatura, regolando l'umidità, cambiando la disposizione delle piante vicine, raccogliendo e mescolando terreno e concime, cioè, ancora una volta in modo indiretto, attraverso adeguati cambiamenti dell’ambiente</a:t>
            </a:r>
            <a:r>
              <a:rPr lang="it-IT" sz="7200" i="1" dirty="0" smtClean="0">
                <a:solidFill>
                  <a:srgbClr val="002060"/>
                </a:solidFill>
                <a:latin typeface="Times New Roman" panose="02020603050405020304" pitchFamily="18" charset="0"/>
                <a:cs typeface="Times New Roman" panose="02020603050405020304" pitchFamily="18" charset="0"/>
              </a:rPr>
              <a:t>.”</a:t>
            </a:r>
            <a:endParaRPr lang="it-IT" sz="7200" dirty="0" smtClean="0">
              <a:solidFill>
                <a:srgbClr val="002060"/>
              </a:solidFill>
              <a:latin typeface="Times New Roman" panose="02020603050405020304" pitchFamily="18" charset="0"/>
              <a:cs typeface="Times New Roman" panose="02020603050405020304" pitchFamily="18" charset="0"/>
            </a:endParaRPr>
          </a:p>
          <a:p>
            <a:pPr marL="82296" indent="0" algn="r">
              <a:lnSpc>
                <a:spcPct val="150000"/>
              </a:lnSpc>
              <a:buNone/>
            </a:pPr>
            <a:r>
              <a:rPr lang="it-IT" sz="7200" dirty="0" err="1" smtClean="0">
                <a:solidFill>
                  <a:srgbClr val="002060"/>
                </a:solidFill>
                <a:latin typeface="Times New Roman" panose="02020603050405020304" pitchFamily="18" charset="0"/>
                <a:cs typeface="Times New Roman" panose="02020603050405020304" pitchFamily="18" charset="0"/>
              </a:rPr>
              <a:t>Lev</a:t>
            </a:r>
            <a:r>
              <a:rPr lang="it-IT" sz="7200" dirty="0" smtClean="0">
                <a:solidFill>
                  <a:srgbClr val="002060"/>
                </a:solidFill>
                <a:latin typeface="Times New Roman" panose="02020603050405020304" pitchFamily="18" charset="0"/>
                <a:cs typeface="Times New Roman" panose="02020603050405020304" pitchFamily="18" charset="0"/>
              </a:rPr>
              <a:t> </a:t>
            </a:r>
            <a:r>
              <a:rPr lang="it-IT" sz="7200" dirty="0" err="1">
                <a:solidFill>
                  <a:srgbClr val="002060"/>
                </a:solidFill>
                <a:latin typeface="Times New Roman" panose="02020603050405020304" pitchFamily="18" charset="0"/>
                <a:cs typeface="Times New Roman" panose="02020603050405020304" pitchFamily="18" charset="0"/>
              </a:rPr>
              <a:t>Semënovič</a:t>
            </a:r>
            <a:r>
              <a:rPr lang="it-IT" sz="7200" dirty="0">
                <a:solidFill>
                  <a:srgbClr val="002060"/>
                </a:solidFill>
                <a:latin typeface="Times New Roman" panose="02020603050405020304" pitchFamily="18" charset="0"/>
                <a:cs typeface="Times New Roman" panose="02020603050405020304" pitchFamily="18" charset="0"/>
              </a:rPr>
              <a:t> </a:t>
            </a:r>
            <a:r>
              <a:rPr lang="it-IT" sz="7200" dirty="0" err="1">
                <a:solidFill>
                  <a:srgbClr val="002060"/>
                </a:solidFill>
                <a:latin typeface="Times New Roman" panose="02020603050405020304" pitchFamily="18" charset="0"/>
                <a:cs typeface="Times New Roman" panose="02020603050405020304" pitchFamily="18" charset="0"/>
              </a:rPr>
              <a:t>Vygotskij</a:t>
            </a:r>
            <a:endParaRPr lang="it-IT" sz="7200" dirty="0">
              <a:solidFill>
                <a:srgbClr val="002060"/>
              </a:solidFill>
              <a:latin typeface="Times New Roman" panose="02020603050405020304" pitchFamily="18" charset="0"/>
              <a:cs typeface="Times New Roman" panose="02020603050405020304" pitchFamily="18" charset="0"/>
            </a:endParaRPr>
          </a:p>
          <a:p>
            <a:pPr marL="82296" indent="0">
              <a:buNone/>
            </a:pPr>
            <a:endParaRPr lang="it-IT" sz="6400" dirty="0">
              <a:solidFill>
                <a:srgbClr val="002060"/>
              </a:solidFill>
              <a:latin typeface="Times New Roman" panose="02020603050405020304" pitchFamily="18" charset="0"/>
              <a:cs typeface="Times New Roman" panose="02020603050405020304" pitchFamily="18" charset="0"/>
            </a:endParaRPr>
          </a:p>
          <a:p>
            <a:pPr marL="82296" indent="0">
              <a:buNone/>
            </a:pPr>
            <a:endParaRPr lang="it-IT" dirty="0">
              <a:solidFill>
                <a:srgbClr val="002060"/>
              </a:solidFill>
            </a:endParaRPr>
          </a:p>
        </p:txBody>
      </p:sp>
    </p:spTree>
    <p:extLst>
      <p:ext uri="{BB962C8B-B14F-4D97-AF65-F5344CB8AC3E}">
        <p14:creationId xmlns:p14="http://schemas.microsoft.com/office/powerpoint/2010/main" xmlns="" val="1843143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03648" y="476672"/>
            <a:ext cx="7498080" cy="5688632"/>
          </a:xfrm>
        </p:spPr>
        <p:txBody>
          <a:bodyPr>
            <a:noAutofit/>
          </a:bodyPr>
          <a:lstStyle/>
          <a:p>
            <a:pPr algn="just">
              <a:lnSpc>
                <a:spcPct val="150000"/>
              </a:lnSpc>
            </a:pPr>
            <a:r>
              <a:rPr lang="it-IT" sz="1600" dirty="0">
                <a:effectLst/>
                <a:latin typeface="Times New Roman" panose="02020603050405020304" pitchFamily="18" charset="0"/>
                <a:cs typeface="Times New Roman" panose="02020603050405020304" pitchFamily="18" charset="0"/>
              </a:rPr>
              <a:t>Il costruttivismo socio</a:t>
            </a:r>
            <a:r>
              <a:rPr lang="it-IT" sz="1600" b="1" dirty="0">
                <a:effectLst/>
                <a:latin typeface="Times New Roman" panose="02020603050405020304" pitchFamily="18" charset="0"/>
                <a:cs typeface="Times New Roman" panose="02020603050405020304" pitchFamily="18" charset="0"/>
              </a:rPr>
              <a:t>-</a:t>
            </a:r>
            <a:r>
              <a:rPr lang="it-IT" sz="1600" dirty="0">
                <a:effectLst/>
                <a:latin typeface="Times New Roman" panose="02020603050405020304" pitchFamily="18" charset="0"/>
                <a:cs typeface="Times New Roman" panose="02020603050405020304" pitchFamily="18" charset="0"/>
              </a:rPr>
              <a:t>culturale si sviluppa alla fine degli anni Ottanta del Novecento come visione innovativa rispetto a quella dell’approccio cognitivista. Si </a:t>
            </a:r>
            <a:r>
              <a:rPr lang="it-IT" sz="1600" dirty="0" smtClean="0">
                <a:effectLst/>
                <a:latin typeface="Times New Roman" panose="02020603050405020304" pitchFamily="18" charset="0"/>
                <a:cs typeface="Times New Roman" panose="02020603050405020304" pitchFamily="18" charset="0"/>
              </a:rPr>
              <a:t>tratta </a:t>
            </a:r>
            <a:r>
              <a:rPr lang="it-IT" sz="1600" dirty="0">
                <a:effectLst/>
                <a:latin typeface="Times New Roman" panose="02020603050405020304" pitchFamily="18" charset="0"/>
                <a:cs typeface="Times New Roman" panose="02020603050405020304" pitchFamily="18" charset="0"/>
              </a:rPr>
              <a:t>di un </a:t>
            </a:r>
            <a:r>
              <a:rPr lang="it-IT" sz="1600" dirty="0" smtClean="0">
                <a:effectLst/>
                <a:latin typeface="Times New Roman" panose="02020603050405020304" pitchFamily="18" charset="0"/>
                <a:cs typeface="Times New Roman" panose="02020603050405020304" pitchFamily="18" charset="0"/>
              </a:rPr>
              <a:t>orientamento </a:t>
            </a:r>
            <a:r>
              <a:rPr lang="it-IT" sz="1600" dirty="0">
                <a:effectLst/>
                <a:latin typeface="Times New Roman" panose="02020603050405020304" pitchFamily="18" charset="0"/>
                <a:cs typeface="Times New Roman" panose="02020603050405020304" pitchFamily="18" charset="0"/>
              </a:rPr>
              <a:t>capace di interpretare processi educativi complessi, tenendo conto delle dimensioni di </a:t>
            </a:r>
            <a:r>
              <a:rPr lang="it-IT" sz="1600" b="1" dirty="0">
                <a:effectLst/>
                <a:latin typeface="Times New Roman" panose="02020603050405020304" pitchFamily="18" charset="0"/>
                <a:cs typeface="Times New Roman" panose="02020603050405020304" pitchFamily="18" charset="0"/>
              </a:rPr>
              <a:t>contesto</a:t>
            </a:r>
            <a:r>
              <a:rPr lang="it-IT" sz="1600" dirty="0">
                <a:effectLst/>
                <a:latin typeface="Times New Roman" panose="02020603050405020304" pitchFamily="18" charset="0"/>
                <a:cs typeface="Times New Roman" panose="02020603050405020304" pitchFamily="18" charset="0"/>
              </a:rPr>
              <a:t>, </a:t>
            </a:r>
            <a:r>
              <a:rPr lang="it-IT" sz="1600" b="1" dirty="0">
                <a:effectLst/>
                <a:latin typeface="Times New Roman" panose="02020603050405020304" pitchFamily="18" charset="0"/>
                <a:cs typeface="Times New Roman" panose="02020603050405020304" pitchFamily="18" charset="0"/>
              </a:rPr>
              <a:t>cultura</a:t>
            </a:r>
            <a:r>
              <a:rPr lang="it-IT" sz="1600" dirty="0">
                <a:effectLst/>
                <a:latin typeface="Times New Roman" panose="02020603050405020304" pitchFamily="18" charset="0"/>
                <a:cs typeface="Times New Roman" panose="02020603050405020304" pitchFamily="18" charset="0"/>
              </a:rPr>
              <a:t>, </a:t>
            </a:r>
            <a:r>
              <a:rPr lang="it-IT" sz="1600" b="1" dirty="0">
                <a:effectLst/>
                <a:latin typeface="Times New Roman" panose="02020603050405020304" pitchFamily="18" charset="0"/>
                <a:cs typeface="Times New Roman" panose="02020603050405020304" pitchFamily="18" charset="0"/>
              </a:rPr>
              <a:t>contenuto</a:t>
            </a:r>
            <a:r>
              <a:rPr lang="it-IT" sz="1600" dirty="0">
                <a:effectLst/>
                <a:latin typeface="Times New Roman" panose="02020603050405020304" pitchFamily="18" charset="0"/>
                <a:cs typeface="Times New Roman" panose="02020603050405020304" pitchFamily="18" charset="0"/>
              </a:rPr>
              <a:t> e </a:t>
            </a:r>
            <a:r>
              <a:rPr lang="it-IT" sz="1600" b="1" dirty="0" smtClean="0">
                <a:effectLst/>
                <a:latin typeface="Times New Roman" panose="02020603050405020304" pitchFamily="18" charset="0"/>
                <a:cs typeface="Times New Roman" panose="02020603050405020304" pitchFamily="18" charset="0"/>
              </a:rPr>
              <a:t>metodo</a:t>
            </a:r>
            <a:r>
              <a:rPr lang="it-IT" sz="1600" dirty="0" smtClean="0">
                <a:effectLst/>
                <a:latin typeface="Times New Roman" panose="02020603050405020304" pitchFamily="18" charset="0"/>
                <a:cs typeface="Times New Roman" panose="02020603050405020304" pitchFamily="18" charset="0"/>
              </a:rPr>
              <a:t>. </a:t>
            </a:r>
            <a:br>
              <a:rPr lang="it-IT" sz="1600" dirty="0" smtClean="0">
                <a:effectLst/>
                <a:latin typeface="Times New Roman" panose="02020603050405020304" pitchFamily="18" charset="0"/>
                <a:cs typeface="Times New Roman" panose="02020603050405020304" pitchFamily="18" charset="0"/>
              </a:rPr>
            </a:br>
            <a:r>
              <a:rPr lang="it-IT" sz="1600" dirty="0" smtClean="0">
                <a:effectLst/>
                <a:latin typeface="Times New Roman" panose="02020603050405020304" pitchFamily="18" charset="0"/>
                <a:cs typeface="Times New Roman" panose="02020603050405020304" pitchFamily="18" charset="0"/>
              </a:rPr>
              <a:t/>
            </a:r>
            <a:br>
              <a:rPr lang="it-IT" sz="1600" dirty="0" smtClean="0">
                <a:effectLst/>
                <a:latin typeface="Times New Roman" panose="02020603050405020304" pitchFamily="18" charset="0"/>
                <a:cs typeface="Times New Roman" panose="02020603050405020304" pitchFamily="18" charset="0"/>
              </a:rPr>
            </a:br>
            <a:r>
              <a:rPr lang="it-IT" sz="1600" dirty="0" smtClean="0">
                <a:effectLst/>
                <a:latin typeface="Times New Roman" panose="02020603050405020304" pitchFamily="18" charset="0"/>
                <a:cs typeface="Times New Roman" panose="02020603050405020304" pitchFamily="18" charset="0"/>
              </a:rPr>
              <a:t>Il </a:t>
            </a:r>
            <a:r>
              <a:rPr lang="it-IT" sz="1600" dirty="0">
                <a:effectLst/>
                <a:latin typeface="Times New Roman" panose="02020603050405020304" pitchFamily="18" charset="0"/>
                <a:cs typeface="Times New Roman" panose="02020603050405020304" pitchFamily="18" charset="0"/>
              </a:rPr>
              <a:t>punto di vista dal quale l’approccio socio-culturale affronta le questioni della cognizione e della conoscenza è influenzato dal pensiero di </a:t>
            </a:r>
            <a:r>
              <a:rPr lang="it-IT" sz="1600" b="1" dirty="0" err="1" smtClean="0">
                <a:effectLst/>
                <a:latin typeface="Times New Roman" panose="02020603050405020304" pitchFamily="18" charset="0"/>
                <a:cs typeface="Times New Roman" panose="02020603050405020304" pitchFamily="18" charset="0"/>
              </a:rPr>
              <a:t>Vygotskij</a:t>
            </a:r>
            <a:r>
              <a:rPr lang="it-IT" sz="1600" dirty="0" smtClean="0">
                <a:effectLst/>
                <a:latin typeface="Times New Roman" panose="02020603050405020304" pitchFamily="18" charset="0"/>
                <a:cs typeface="Times New Roman" panose="02020603050405020304" pitchFamily="18" charset="0"/>
              </a:rPr>
              <a:t>. </a:t>
            </a:r>
            <a:br>
              <a:rPr lang="it-IT" sz="1600" dirty="0" smtClean="0">
                <a:effectLst/>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99509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6107008"/>
          </a:xfrm>
        </p:spPr>
        <p:txBody>
          <a:bodyPr>
            <a:normAutofit/>
          </a:bodyPr>
          <a:lstStyle/>
          <a:p>
            <a:pPr algn="ctr">
              <a:lnSpc>
                <a:spcPct val="150000"/>
              </a:lnSpc>
            </a:pPr>
            <a:r>
              <a:rPr lang="it-IT" sz="3200" b="1" dirty="0" smtClean="0">
                <a:effectLst/>
                <a:latin typeface="Times New Roman" panose="02020603050405020304" pitchFamily="18" charset="0"/>
                <a:cs typeface="Times New Roman" panose="02020603050405020304" pitchFamily="18" charset="0"/>
              </a:rPr>
              <a:t>Interiorizzazione</a:t>
            </a:r>
            <a:br>
              <a:rPr lang="it-IT" sz="3200" b="1" dirty="0" smtClean="0">
                <a:effectLst/>
                <a:latin typeface="Times New Roman" panose="02020603050405020304" pitchFamily="18" charset="0"/>
                <a:cs typeface="Times New Roman" panose="02020603050405020304" pitchFamily="18" charset="0"/>
              </a:rPr>
            </a:br>
            <a:r>
              <a:rPr lang="it-IT" sz="1200" dirty="0">
                <a:solidFill>
                  <a:srgbClr val="002060"/>
                </a:solidFill>
                <a:effectLst/>
                <a:latin typeface="Times New Roman" panose="02020603050405020304" pitchFamily="18" charset="0"/>
                <a:cs typeface="Times New Roman" panose="02020603050405020304" pitchFamily="18" charset="0"/>
              </a:rPr>
              <a:t>(</a:t>
            </a:r>
            <a:r>
              <a:rPr lang="it-IT" sz="1200" dirty="0" err="1">
                <a:solidFill>
                  <a:srgbClr val="002060"/>
                </a:solidFill>
                <a:effectLst/>
                <a:latin typeface="Times New Roman" panose="02020603050405020304" pitchFamily="18" charset="0"/>
                <a:cs typeface="Times New Roman" panose="02020603050405020304" pitchFamily="18" charset="0"/>
              </a:rPr>
              <a:t>Vygotskij</a:t>
            </a:r>
            <a:r>
              <a:rPr lang="it-IT" sz="1200" dirty="0">
                <a:solidFill>
                  <a:srgbClr val="002060"/>
                </a:solidFill>
                <a:effectLst/>
                <a:latin typeface="Times New Roman" panose="02020603050405020304" pitchFamily="18" charset="0"/>
                <a:cs typeface="Times New Roman" panose="02020603050405020304" pitchFamily="18" charset="0"/>
              </a:rPr>
              <a:t>, </a:t>
            </a:r>
            <a:r>
              <a:rPr lang="it-IT" sz="1200" dirty="0" smtClean="0">
                <a:solidFill>
                  <a:srgbClr val="002060"/>
                </a:solidFill>
                <a:effectLst/>
                <a:latin typeface="Times New Roman" panose="02020603050405020304" pitchFamily="18" charset="0"/>
                <a:cs typeface="Times New Roman" panose="02020603050405020304" pitchFamily="18" charset="0"/>
              </a:rPr>
              <a:t>1986)</a:t>
            </a:r>
            <a:r>
              <a:rPr lang="it-IT" sz="1200" b="1" dirty="0" smtClean="0">
                <a:effectLst/>
                <a:latin typeface="Times New Roman" panose="02020603050405020304" pitchFamily="18" charset="0"/>
                <a:cs typeface="Times New Roman" panose="02020603050405020304" pitchFamily="18" charset="0"/>
              </a:rPr>
              <a:t/>
            </a:r>
            <a:br>
              <a:rPr lang="it-IT" sz="1200" b="1" dirty="0" smtClean="0">
                <a:effectLst/>
                <a:latin typeface="Times New Roman" panose="02020603050405020304" pitchFamily="18" charset="0"/>
                <a:cs typeface="Times New Roman" panose="02020603050405020304" pitchFamily="18" charset="0"/>
              </a:rPr>
            </a:br>
            <a:r>
              <a:rPr lang="it-IT" sz="1200" dirty="0">
                <a:effectLst/>
                <a:latin typeface="Times New Roman" panose="02020603050405020304" pitchFamily="18" charset="0"/>
                <a:cs typeface="Times New Roman" panose="02020603050405020304" pitchFamily="18" charset="0"/>
              </a:rPr>
              <a:t/>
            </a:r>
            <a:br>
              <a:rPr lang="it-IT" sz="1200" dirty="0">
                <a:effectLst/>
                <a:latin typeface="Times New Roman" panose="02020603050405020304" pitchFamily="18" charset="0"/>
                <a:cs typeface="Times New Roman" panose="02020603050405020304" pitchFamily="18" charset="0"/>
              </a:rPr>
            </a:br>
            <a:endParaRPr lang="it-IT"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00521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620688"/>
            <a:ext cx="7498080" cy="5400600"/>
          </a:xfrm>
        </p:spPr>
        <p:txBody>
          <a:bodyPr>
            <a:normAutofit/>
          </a:bodyPr>
          <a:lstStyle/>
          <a:p>
            <a:pPr algn="just">
              <a:lnSpc>
                <a:spcPct val="150000"/>
              </a:lnSpc>
            </a:pPr>
            <a:r>
              <a:rPr lang="it-IT" sz="3200" i="1" dirty="0" smtClean="0">
                <a:solidFill>
                  <a:srgbClr val="002060"/>
                </a:solidFill>
                <a:effectLst/>
                <a:latin typeface="Times New Roman" panose="02020603050405020304" pitchFamily="18" charset="0"/>
                <a:cs typeface="Times New Roman" panose="02020603050405020304" pitchFamily="18" charset="0"/>
              </a:rPr>
              <a:t>“[…] </a:t>
            </a:r>
            <a:r>
              <a:rPr lang="it-IT" sz="3200" i="1" dirty="0">
                <a:solidFill>
                  <a:srgbClr val="002060"/>
                </a:solidFill>
                <a:effectLst/>
                <a:latin typeface="Times New Roman" panose="02020603050405020304" pitchFamily="18" charset="0"/>
                <a:cs typeface="Times New Roman" panose="02020603050405020304" pitchFamily="18" charset="0"/>
              </a:rPr>
              <a:t>ciò che un bambino può fare con assistenza oggi, sarà in grado di farlo da solo domani” </a:t>
            </a:r>
            <a:r>
              <a:rPr lang="it-IT" sz="3200" dirty="0">
                <a:solidFill>
                  <a:srgbClr val="002060"/>
                </a:solidFill>
                <a:effectLst/>
                <a:latin typeface="Times New Roman" panose="02020603050405020304" pitchFamily="18" charset="0"/>
                <a:cs typeface="Times New Roman" panose="02020603050405020304" pitchFamily="18" charset="0"/>
              </a:rPr>
              <a:t>(</a:t>
            </a:r>
            <a:r>
              <a:rPr lang="it-IT" sz="3200" dirty="0" err="1">
                <a:solidFill>
                  <a:srgbClr val="002060"/>
                </a:solidFill>
                <a:effectLst/>
                <a:latin typeface="Times New Roman" panose="02020603050405020304" pitchFamily="18" charset="0"/>
                <a:cs typeface="Times New Roman" panose="02020603050405020304" pitchFamily="18" charset="0"/>
              </a:rPr>
              <a:t>Vygotskij</a:t>
            </a:r>
            <a:r>
              <a:rPr lang="it-IT" sz="3200" dirty="0">
                <a:solidFill>
                  <a:srgbClr val="002060"/>
                </a:solidFill>
                <a:effectLst/>
                <a:latin typeface="Times New Roman" panose="02020603050405020304" pitchFamily="18" charset="0"/>
                <a:cs typeface="Times New Roman" panose="02020603050405020304" pitchFamily="18" charset="0"/>
              </a:rPr>
              <a:t>, 1986, p. </a:t>
            </a:r>
            <a:r>
              <a:rPr lang="it-IT" sz="3200" dirty="0" smtClean="0">
                <a:solidFill>
                  <a:srgbClr val="002060"/>
                </a:solidFill>
                <a:effectLst/>
                <a:latin typeface="Times New Roman" panose="02020603050405020304" pitchFamily="18" charset="0"/>
                <a:cs typeface="Times New Roman" panose="02020603050405020304" pitchFamily="18" charset="0"/>
              </a:rPr>
              <a:t>128), </a:t>
            </a:r>
            <a:r>
              <a:rPr lang="it-IT" sz="3200" dirty="0">
                <a:solidFill>
                  <a:srgbClr val="002060"/>
                </a:solidFill>
                <a:effectLst/>
                <a:latin typeface="Times New Roman" panose="02020603050405020304" pitchFamily="18" charset="0"/>
                <a:cs typeface="Times New Roman" panose="02020603050405020304" pitchFamily="18" charset="0"/>
              </a:rPr>
              <a:t>perché </a:t>
            </a:r>
            <a:r>
              <a:rPr lang="it-IT" sz="3200" i="1" dirty="0">
                <a:solidFill>
                  <a:srgbClr val="002060"/>
                </a:solidFill>
                <a:effectLst/>
                <a:latin typeface="Times New Roman" panose="02020603050405020304" pitchFamily="18" charset="0"/>
                <a:cs typeface="Times New Roman" panose="02020603050405020304" pitchFamily="18" charset="0"/>
              </a:rPr>
              <a:t>“[…] l’unico buon apprendimento è quello in anticipo rispetto allo sviluppo” </a:t>
            </a:r>
            <a:r>
              <a:rPr lang="it-IT" sz="3200" dirty="0" smtClean="0">
                <a:solidFill>
                  <a:srgbClr val="002060"/>
                </a:solidFill>
                <a:effectLst/>
                <a:latin typeface="Times New Roman" panose="02020603050405020304" pitchFamily="18" charset="0"/>
                <a:cs typeface="Times New Roman" panose="02020603050405020304" pitchFamily="18" charset="0"/>
              </a:rPr>
              <a:t>(p</a:t>
            </a:r>
            <a:r>
              <a:rPr lang="it-IT" sz="3200" dirty="0">
                <a:solidFill>
                  <a:srgbClr val="002060"/>
                </a:solidFill>
                <a:effectLst/>
                <a:latin typeface="Times New Roman" panose="02020603050405020304" pitchFamily="18" charset="0"/>
                <a:cs typeface="Times New Roman" panose="02020603050405020304" pitchFamily="18" charset="0"/>
              </a:rPr>
              <a:t>. </a:t>
            </a:r>
            <a:r>
              <a:rPr lang="it-IT" sz="3200" dirty="0" smtClean="0">
                <a:solidFill>
                  <a:srgbClr val="002060"/>
                </a:solidFill>
                <a:effectLst/>
                <a:latin typeface="Times New Roman" panose="02020603050405020304" pitchFamily="18" charset="0"/>
                <a:cs typeface="Times New Roman" panose="02020603050405020304" pitchFamily="18" charset="0"/>
              </a:rPr>
              <a:t>132) e </a:t>
            </a:r>
            <a:r>
              <a:rPr lang="it-IT" sz="3200" dirty="0">
                <a:solidFill>
                  <a:srgbClr val="002060"/>
                </a:solidFill>
                <a:effectLst/>
                <a:latin typeface="Times New Roman" panose="02020603050405020304" pitchFamily="18" charset="0"/>
                <a:cs typeface="Times New Roman" panose="02020603050405020304" pitchFamily="18" charset="0"/>
              </a:rPr>
              <a:t>non quello che lo </a:t>
            </a:r>
            <a:r>
              <a:rPr lang="it-IT" sz="3200" dirty="0" smtClean="0">
                <a:solidFill>
                  <a:srgbClr val="002060"/>
                </a:solidFill>
                <a:effectLst/>
                <a:latin typeface="Times New Roman" panose="02020603050405020304" pitchFamily="18" charset="0"/>
                <a:cs typeface="Times New Roman" panose="02020603050405020304" pitchFamily="18" charset="0"/>
              </a:rPr>
              <a:t>segue.</a:t>
            </a:r>
            <a:endParaRPr lang="it-IT" sz="3200" dirty="0">
              <a:solidFill>
                <a:srgbClr val="002060"/>
              </a:solidFill>
            </a:endParaRPr>
          </a:p>
        </p:txBody>
      </p:sp>
    </p:spTree>
    <p:extLst>
      <p:ext uri="{BB962C8B-B14F-4D97-AF65-F5344CB8AC3E}">
        <p14:creationId xmlns:p14="http://schemas.microsoft.com/office/powerpoint/2010/main" xmlns="" val="480137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6035000"/>
          </a:xfrm>
        </p:spPr>
        <p:txBody>
          <a:bodyPr>
            <a:normAutofit/>
          </a:bodyPr>
          <a:lstStyle/>
          <a:p>
            <a:pPr algn="just">
              <a:lnSpc>
                <a:spcPct val="150000"/>
              </a:lnSpc>
            </a:pPr>
            <a:r>
              <a:rPr lang="it-IT" sz="2800" b="1" dirty="0" smtClean="0">
                <a:effectLst/>
                <a:latin typeface="Times New Roman" panose="02020603050405020304" pitchFamily="18" charset="0"/>
                <a:cs typeface="Times New Roman" panose="02020603050405020304" pitchFamily="18" charset="0"/>
              </a:rPr>
              <a:t>Zona </a:t>
            </a:r>
            <a:r>
              <a:rPr lang="it-IT" sz="2800" b="1" dirty="0">
                <a:effectLst/>
                <a:latin typeface="Times New Roman" panose="02020603050405020304" pitchFamily="18" charset="0"/>
                <a:cs typeface="Times New Roman" panose="02020603050405020304" pitchFamily="18" charset="0"/>
              </a:rPr>
              <a:t>di sviluppo </a:t>
            </a:r>
            <a:r>
              <a:rPr lang="it-IT" sz="2800" b="1" dirty="0" smtClean="0">
                <a:effectLst/>
                <a:latin typeface="Times New Roman" panose="02020603050405020304" pitchFamily="18" charset="0"/>
                <a:cs typeface="Times New Roman" panose="02020603050405020304" pitchFamily="18" charset="0"/>
              </a:rPr>
              <a:t>prossimale</a:t>
            </a:r>
            <a:r>
              <a:rPr lang="it-IT" sz="2800" dirty="0" smtClean="0">
                <a:effectLst/>
                <a:latin typeface="Times New Roman" panose="02020603050405020304" pitchFamily="18" charset="0"/>
                <a:cs typeface="Times New Roman" panose="02020603050405020304" pitchFamily="18" charset="0"/>
              </a:rPr>
              <a:t>: </a:t>
            </a:r>
            <a:r>
              <a:rPr lang="it-IT" sz="2800" i="1" dirty="0">
                <a:effectLst/>
                <a:latin typeface="Times New Roman" panose="02020603050405020304" pitchFamily="18" charset="0"/>
                <a:cs typeface="Times New Roman" panose="02020603050405020304" pitchFamily="18" charset="0"/>
              </a:rPr>
              <a:t>“[…] la distanza tra il livello effettivo di sviluppo così come è determinato da </a:t>
            </a:r>
            <a:r>
              <a:rPr lang="it-IT" sz="2800" i="1" dirty="0" err="1">
                <a:effectLst/>
                <a:latin typeface="Times New Roman" panose="02020603050405020304" pitchFamily="18" charset="0"/>
                <a:cs typeface="Times New Roman" panose="02020603050405020304" pitchFamily="18" charset="0"/>
              </a:rPr>
              <a:t>problem-solving</a:t>
            </a:r>
            <a:r>
              <a:rPr lang="it-IT" sz="2800" i="1" dirty="0">
                <a:effectLst/>
                <a:latin typeface="Times New Roman" panose="02020603050405020304" pitchFamily="18" charset="0"/>
                <a:cs typeface="Times New Roman" panose="02020603050405020304" pitchFamily="18" charset="0"/>
              </a:rPr>
              <a:t> autonomo e il livello di sviluppo potenziale così come è determinato attraverso il </a:t>
            </a:r>
            <a:r>
              <a:rPr lang="it-IT" sz="2800" i="1" dirty="0" err="1">
                <a:effectLst/>
                <a:latin typeface="Times New Roman" panose="02020603050405020304" pitchFamily="18" charset="0"/>
                <a:cs typeface="Times New Roman" panose="02020603050405020304" pitchFamily="18" charset="0"/>
              </a:rPr>
              <a:t>problem-solving</a:t>
            </a:r>
            <a:r>
              <a:rPr lang="it-IT" sz="2800" i="1" dirty="0">
                <a:effectLst/>
                <a:latin typeface="Times New Roman" panose="02020603050405020304" pitchFamily="18" charset="0"/>
                <a:cs typeface="Times New Roman" panose="02020603050405020304" pitchFamily="18" charset="0"/>
              </a:rPr>
              <a:t> sotto la guida di un adulto o in collaborazione con i propri pari più capaci”</a:t>
            </a:r>
            <a:r>
              <a:rPr lang="it-IT" sz="2800" dirty="0">
                <a:effectLst/>
                <a:latin typeface="Times New Roman" panose="02020603050405020304" pitchFamily="18" charset="0"/>
                <a:cs typeface="Times New Roman" panose="02020603050405020304" pitchFamily="18" charset="0"/>
              </a:rPr>
              <a:t> </a:t>
            </a:r>
            <a:r>
              <a:rPr lang="it-IT" sz="2800" dirty="0">
                <a:solidFill>
                  <a:srgbClr val="002060"/>
                </a:solidFill>
                <a:effectLst/>
                <a:latin typeface="Times New Roman" panose="02020603050405020304" pitchFamily="18" charset="0"/>
                <a:cs typeface="Times New Roman" panose="02020603050405020304" pitchFamily="18" charset="0"/>
              </a:rPr>
              <a:t>(</a:t>
            </a:r>
            <a:r>
              <a:rPr lang="it-IT" sz="2800" dirty="0" err="1">
                <a:solidFill>
                  <a:srgbClr val="002060"/>
                </a:solidFill>
                <a:effectLst/>
                <a:latin typeface="Times New Roman" panose="02020603050405020304" pitchFamily="18" charset="0"/>
                <a:cs typeface="Times New Roman" panose="02020603050405020304" pitchFamily="18" charset="0"/>
              </a:rPr>
              <a:t>Vygotskij</a:t>
            </a:r>
            <a:r>
              <a:rPr lang="it-IT" sz="2800" dirty="0">
                <a:solidFill>
                  <a:srgbClr val="002060"/>
                </a:solidFill>
                <a:effectLst/>
                <a:latin typeface="Times New Roman" panose="02020603050405020304" pitchFamily="18" charset="0"/>
                <a:cs typeface="Times New Roman" panose="02020603050405020304" pitchFamily="18" charset="0"/>
              </a:rPr>
              <a:t>, 1986, p. </a:t>
            </a:r>
            <a:r>
              <a:rPr lang="it-IT" sz="2800" dirty="0" smtClean="0">
                <a:solidFill>
                  <a:srgbClr val="002060"/>
                </a:solidFill>
                <a:effectLst/>
                <a:latin typeface="Times New Roman" panose="02020603050405020304" pitchFamily="18" charset="0"/>
                <a:cs typeface="Times New Roman" panose="02020603050405020304" pitchFamily="18" charset="0"/>
              </a:rPr>
              <a:t>127)</a:t>
            </a:r>
            <a:r>
              <a:rPr lang="it-IT" sz="2800" dirty="0" smtClean="0">
                <a:effectLst/>
                <a:latin typeface="Times New Roman" panose="02020603050405020304" pitchFamily="18" charset="0"/>
                <a:cs typeface="Times New Roman" panose="02020603050405020304" pitchFamily="18" charset="0"/>
              </a:rPr>
              <a:t>. </a:t>
            </a:r>
            <a:endParaRPr lang="it-IT" sz="4800" dirty="0"/>
          </a:p>
        </p:txBody>
      </p:sp>
    </p:spTree>
    <p:extLst>
      <p:ext uri="{BB962C8B-B14F-4D97-AF65-F5344CB8AC3E}">
        <p14:creationId xmlns:p14="http://schemas.microsoft.com/office/powerpoint/2010/main" xmlns="" val="2313906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35608" y="836712"/>
            <a:ext cx="7498080" cy="1008112"/>
          </a:xfrm>
        </p:spPr>
        <p:txBody>
          <a:bodyPr>
            <a:normAutofit fontScale="90000"/>
          </a:bodyPr>
          <a:lstStyle/>
          <a:p>
            <a:pPr algn="ctr">
              <a:lnSpc>
                <a:spcPct val="150000"/>
              </a:lnSpc>
            </a:pPr>
            <a:r>
              <a:rPr lang="it-IT" sz="2200" dirty="0" smtClean="0">
                <a:solidFill>
                  <a:schemeClr val="tx2"/>
                </a:solidFill>
                <a:effectLst/>
                <a:latin typeface="Times New Roman" panose="02020603050405020304" pitchFamily="18" charset="0"/>
                <a:cs typeface="Times New Roman" panose="02020603050405020304" pitchFamily="18" charset="0"/>
              </a:rPr>
              <a:t/>
            </a:r>
            <a:br>
              <a:rPr lang="it-IT" sz="2200" dirty="0" smtClean="0">
                <a:solidFill>
                  <a:schemeClr val="tx2"/>
                </a:solidFill>
                <a:effectLst/>
                <a:latin typeface="Times New Roman" panose="02020603050405020304" pitchFamily="18" charset="0"/>
                <a:cs typeface="Times New Roman" panose="02020603050405020304" pitchFamily="18" charset="0"/>
              </a:rPr>
            </a:br>
            <a:r>
              <a:rPr lang="it-IT" sz="3600" b="1" dirty="0" smtClean="0">
                <a:solidFill>
                  <a:schemeClr val="tx2"/>
                </a:solidFill>
                <a:effectLst/>
                <a:latin typeface="Times New Roman" panose="02020603050405020304" pitchFamily="18" charset="0"/>
                <a:cs typeface="Times New Roman" panose="02020603050405020304" pitchFamily="18" charset="0"/>
              </a:rPr>
              <a:t>Il costruttivismo socio-culturale e l’intervento inclusivo</a:t>
            </a:r>
            <a:r>
              <a:rPr lang="it-IT" sz="2200" dirty="0">
                <a:solidFill>
                  <a:schemeClr val="tx2"/>
                </a:solidFill>
                <a:effectLst/>
                <a:latin typeface="Times New Roman" panose="02020603050405020304" pitchFamily="18" charset="0"/>
                <a:cs typeface="Times New Roman" panose="02020603050405020304" pitchFamily="18" charset="0"/>
              </a:rPr>
              <a:t/>
            </a:r>
            <a:br>
              <a:rPr lang="it-IT" sz="2200" dirty="0">
                <a:solidFill>
                  <a:schemeClr val="tx2"/>
                </a:solidFill>
                <a:effectLst/>
                <a:latin typeface="Times New Roman" panose="02020603050405020304" pitchFamily="18" charset="0"/>
                <a:cs typeface="Times New Roman" panose="02020603050405020304" pitchFamily="18" charset="0"/>
              </a:rPr>
            </a:br>
            <a:r>
              <a:rPr lang="it-IT" sz="2200" dirty="0" smtClean="0">
                <a:solidFill>
                  <a:schemeClr val="tx2"/>
                </a:solidFill>
                <a:effectLst/>
                <a:latin typeface="Times New Roman" panose="02020603050405020304" pitchFamily="18" charset="0"/>
                <a:cs typeface="Times New Roman" panose="02020603050405020304" pitchFamily="18" charset="0"/>
              </a:rPr>
              <a:t/>
            </a:r>
            <a:br>
              <a:rPr lang="it-IT" sz="2200" dirty="0" smtClean="0">
                <a:solidFill>
                  <a:schemeClr val="tx2"/>
                </a:solidFill>
                <a:effectLst/>
                <a:latin typeface="Times New Roman" panose="02020603050405020304" pitchFamily="18" charset="0"/>
                <a:cs typeface="Times New Roman" panose="02020603050405020304" pitchFamily="18" charset="0"/>
              </a:rPr>
            </a:br>
            <a:endParaRPr lang="it-IT" dirty="0"/>
          </a:p>
        </p:txBody>
      </p:sp>
      <p:sp>
        <p:nvSpPr>
          <p:cNvPr id="2" name="Segnaposto contenuto 1"/>
          <p:cNvSpPr>
            <a:spLocks noGrp="1"/>
          </p:cNvSpPr>
          <p:nvPr>
            <p:ph idx="1"/>
          </p:nvPr>
        </p:nvSpPr>
        <p:spPr>
          <a:xfrm>
            <a:off x="1435608" y="1844824"/>
            <a:ext cx="7498080" cy="4403576"/>
          </a:xfrm>
        </p:spPr>
        <p:txBody>
          <a:bodyPr>
            <a:normAutofit lnSpcReduction="10000"/>
          </a:bodyPr>
          <a:lstStyle/>
          <a:p>
            <a:pPr marL="82296" indent="0">
              <a:lnSpc>
                <a:spcPct val="170000"/>
              </a:lnSpc>
              <a:buNone/>
            </a:pPr>
            <a:r>
              <a:rPr lang="it-IT" sz="1600" dirty="0" smtClean="0">
                <a:solidFill>
                  <a:srgbClr val="002060"/>
                </a:solidFill>
                <a:latin typeface="Times New Roman" panose="02020603050405020304" pitchFamily="18" charset="0"/>
                <a:cs typeface="Times New Roman" panose="02020603050405020304" pitchFamily="18" charset="0"/>
              </a:rPr>
              <a:t>Tale orientamento teorico giustifica:</a:t>
            </a:r>
          </a:p>
          <a:p>
            <a:pPr>
              <a:lnSpc>
                <a:spcPct val="170000"/>
              </a:lnSpc>
            </a:pPr>
            <a:r>
              <a:rPr lang="it-IT" sz="1600" b="1" dirty="0" smtClean="0">
                <a:solidFill>
                  <a:srgbClr val="002060"/>
                </a:solidFill>
                <a:latin typeface="Times New Roman" panose="02020603050405020304" pitchFamily="18" charset="0"/>
                <a:cs typeface="Times New Roman" panose="02020603050405020304" pitchFamily="18" charset="0"/>
              </a:rPr>
              <a:t>l’orizzonte </a:t>
            </a:r>
            <a:r>
              <a:rPr lang="it-IT" sz="1600" b="1" dirty="0">
                <a:solidFill>
                  <a:srgbClr val="002060"/>
                </a:solidFill>
                <a:latin typeface="Times New Roman" panose="02020603050405020304" pitchFamily="18" charset="0"/>
                <a:cs typeface="Times New Roman" panose="02020603050405020304" pitchFamily="18" charset="0"/>
              </a:rPr>
              <a:t>inclusivo </a:t>
            </a:r>
            <a:r>
              <a:rPr lang="it-IT" sz="1600" dirty="0">
                <a:solidFill>
                  <a:srgbClr val="002060"/>
                </a:solidFill>
                <a:latin typeface="Times New Roman" panose="02020603050405020304" pitchFamily="18" charset="0"/>
                <a:cs typeface="Times New Roman" panose="02020603050405020304" pitchFamily="18" charset="0"/>
              </a:rPr>
              <a:t>di </a:t>
            </a:r>
            <a:r>
              <a:rPr lang="it-IT" sz="1600" dirty="0" smtClean="0">
                <a:solidFill>
                  <a:srgbClr val="002060"/>
                </a:solidFill>
                <a:latin typeface="Times New Roman" panose="02020603050405020304" pitchFamily="18" charset="0"/>
                <a:cs typeface="Times New Roman" panose="02020603050405020304" pitchFamily="18" charset="0"/>
              </a:rPr>
              <a:t>riferimento;</a:t>
            </a:r>
          </a:p>
          <a:p>
            <a:pPr>
              <a:lnSpc>
                <a:spcPct val="170000"/>
              </a:lnSpc>
            </a:pPr>
            <a:r>
              <a:rPr lang="it-IT" sz="1600" dirty="0" smtClean="0">
                <a:solidFill>
                  <a:srgbClr val="002060"/>
                </a:solidFill>
                <a:latin typeface="Times New Roman" panose="02020603050405020304" pitchFamily="18" charset="0"/>
                <a:cs typeface="Times New Roman" panose="02020603050405020304" pitchFamily="18" charset="0"/>
              </a:rPr>
              <a:t>la </a:t>
            </a:r>
            <a:r>
              <a:rPr lang="it-IT" sz="1600" b="1" dirty="0">
                <a:solidFill>
                  <a:srgbClr val="002060"/>
                </a:solidFill>
                <a:latin typeface="Times New Roman" panose="02020603050405020304" pitchFamily="18" charset="0"/>
                <a:cs typeface="Times New Roman" panose="02020603050405020304" pitchFamily="18" charset="0"/>
              </a:rPr>
              <a:t>valorizzazione di ogni alunno della classe come persona</a:t>
            </a:r>
            <a:r>
              <a:rPr lang="it-IT" sz="1600" dirty="0">
                <a:solidFill>
                  <a:srgbClr val="002060"/>
                </a:solidFill>
                <a:latin typeface="Times New Roman" panose="02020603050405020304" pitchFamily="18" charset="0"/>
                <a:cs typeface="Times New Roman" panose="02020603050405020304" pitchFamily="18" charset="0"/>
              </a:rPr>
              <a:t>: attivazione della zona di sviluppo prossimale di </a:t>
            </a:r>
            <a:r>
              <a:rPr lang="it-IT" sz="1600" dirty="0" smtClean="0">
                <a:solidFill>
                  <a:srgbClr val="002060"/>
                </a:solidFill>
                <a:latin typeface="Times New Roman" panose="02020603050405020304" pitchFamily="18" charset="0"/>
                <a:cs typeface="Times New Roman" panose="02020603050405020304" pitchFamily="18" charset="0"/>
              </a:rPr>
              <a:t>ciascuno;</a:t>
            </a:r>
          </a:p>
          <a:p>
            <a:pPr>
              <a:lnSpc>
                <a:spcPct val="170000"/>
              </a:lnSpc>
            </a:pPr>
            <a:r>
              <a:rPr lang="it-IT" sz="1600" dirty="0" smtClean="0">
                <a:solidFill>
                  <a:srgbClr val="002060"/>
                </a:solidFill>
                <a:latin typeface="Times New Roman" panose="02020603050405020304" pitchFamily="18" charset="0"/>
                <a:cs typeface="Times New Roman" panose="02020603050405020304" pitchFamily="18" charset="0"/>
              </a:rPr>
              <a:t>la </a:t>
            </a:r>
            <a:r>
              <a:rPr lang="it-IT" sz="1600" dirty="0">
                <a:solidFill>
                  <a:srgbClr val="002060"/>
                </a:solidFill>
                <a:latin typeface="Times New Roman" panose="02020603050405020304" pitchFamily="18" charset="0"/>
                <a:cs typeface="Times New Roman" panose="02020603050405020304" pitchFamily="18" charset="0"/>
              </a:rPr>
              <a:t>creazione di uno </a:t>
            </a:r>
            <a:r>
              <a:rPr lang="it-IT" sz="1600" b="1" dirty="0">
                <a:solidFill>
                  <a:srgbClr val="002060"/>
                </a:solidFill>
                <a:latin typeface="Times New Roman" panose="02020603050405020304" pitchFamily="18" charset="0"/>
                <a:cs typeface="Times New Roman" panose="02020603050405020304" pitchFamily="18" charset="0"/>
              </a:rPr>
              <a:t>spazio d’aula come luogo di inclusione per ciascun bambino</a:t>
            </a:r>
            <a:r>
              <a:rPr lang="it-IT" sz="1600" dirty="0">
                <a:solidFill>
                  <a:srgbClr val="002060"/>
                </a:solidFill>
                <a:latin typeface="Times New Roman" panose="02020603050405020304" pitchFamily="18" charset="0"/>
                <a:cs typeface="Times New Roman" panose="02020603050405020304" pitchFamily="18" charset="0"/>
              </a:rPr>
              <a:t>: </a:t>
            </a:r>
            <a:r>
              <a:rPr lang="it-IT" sz="1600" i="1" dirty="0">
                <a:solidFill>
                  <a:srgbClr val="002060"/>
                </a:solidFill>
                <a:latin typeface="Times New Roman" panose="02020603050405020304" pitchFamily="18" charset="0"/>
                <a:cs typeface="Times New Roman" panose="02020603050405020304" pitchFamily="18" charset="0"/>
              </a:rPr>
              <a:t>«Non uno di meno» </a:t>
            </a:r>
            <a:r>
              <a:rPr lang="it-IT" sz="1600" dirty="0">
                <a:solidFill>
                  <a:srgbClr val="002060"/>
                </a:solidFill>
                <a:latin typeface="Times New Roman" panose="02020603050405020304" pitchFamily="18" charset="0"/>
                <a:cs typeface="Times New Roman" panose="02020603050405020304" pitchFamily="18" charset="0"/>
              </a:rPr>
              <a:t>(T. De Mauro), </a:t>
            </a:r>
            <a:r>
              <a:rPr lang="it-IT" sz="1600" i="1" dirty="0">
                <a:solidFill>
                  <a:srgbClr val="002060"/>
                </a:solidFill>
                <a:latin typeface="Times New Roman" panose="02020603050405020304" pitchFamily="18" charset="0"/>
                <a:cs typeface="Times New Roman" panose="02020603050405020304" pitchFamily="18" charset="0"/>
              </a:rPr>
              <a:t>«No </a:t>
            </a:r>
            <a:r>
              <a:rPr lang="it-IT" sz="1600" i="1" dirty="0" err="1">
                <a:solidFill>
                  <a:srgbClr val="002060"/>
                </a:solidFill>
                <a:latin typeface="Times New Roman" panose="02020603050405020304" pitchFamily="18" charset="0"/>
                <a:cs typeface="Times New Roman" panose="02020603050405020304" pitchFamily="18" charset="0"/>
              </a:rPr>
              <a:t>child</a:t>
            </a:r>
            <a:r>
              <a:rPr lang="it-IT" sz="1600" i="1" dirty="0">
                <a:solidFill>
                  <a:srgbClr val="002060"/>
                </a:solidFill>
                <a:latin typeface="Times New Roman" panose="02020603050405020304" pitchFamily="18" charset="0"/>
                <a:cs typeface="Times New Roman" panose="02020603050405020304" pitchFamily="18" charset="0"/>
              </a:rPr>
              <a:t> </a:t>
            </a:r>
            <a:r>
              <a:rPr lang="it-IT" sz="1600" i="1" dirty="0" err="1">
                <a:solidFill>
                  <a:srgbClr val="002060"/>
                </a:solidFill>
                <a:latin typeface="Times New Roman" panose="02020603050405020304" pitchFamily="18" charset="0"/>
                <a:cs typeface="Times New Roman" panose="02020603050405020304" pitchFamily="18" charset="0"/>
              </a:rPr>
              <a:t>left</a:t>
            </a:r>
            <a:r>
              <a:rPr lang="it-IT" sz="1600" i="1" dirty="0">
                <a:solidFill>
                  <a:srgbClr val="002060"/>
                </a:solidFill>
                <a:latin typeface="Times New Roman" panose="02020603050405020304" pitchFamily="18" charset="0"/>
                <a:cs typeface="Times New Roman" panose="02020603050405020304" pitchFamily="18" charset="0"/>
              </a:rPr>
              <a:t> </a:t>
            </a:r>
            <a:r>
              <a:rPr lang="it-IT" sz="1600" i="1" dirty="0" err="1">
                <a:solidFill>
                  <a:srgbClr val="002060"/>
                </a:solidFill>
                <a:latin typeface="Times New Roman" panose="02020603050405020304" pitchFamily="18" charset="0"/>
                <a:cs typeface="Times New Roman" panose="02020603050405020304" pitchFamily="18" charset="0"/>
              </a:rPr>
              <a:t>behind</a:t>
            </a:r>
            <a:r>
              <a:rPr lang="it-IT" sz="1600" i="1" dirty="0">
                <a:solidFill>
                  <a:srgbClr val="002060"/>
                </a:solidFill>
                <a:latin typeface="Times New Roman" panose="02020603050405020304" pitchFamily="18" charset="0"/>
                <a:cs typeface="Times New Roman" panose="02020603050405020304" pitchFamily="18" charset="0"/>
              </a:rPr>
              <a:t>» </a:t>
            </a:r>
            <a:r>
              <a:rPr lang="it-IT" sz="1600" dirty="0">
                <a:solidFill>
                  <a:srgbClr val="002060"/>
                </a:solidFill>
                <a:latin typeface="Times New Roman" panose="02020603050405020304" pitchFamily="18" charset="0"/>
                <a:cs typeface="Times New Roman" panose="02020603050405020304" pitchFamily="18" charset="0"/>
              </a:rPr>
              <a:t>(G. </a:t>
            </a:r>
            <a:r>
              <a:rPr lang="it-IT" sz="1600" dirty="0" smtClean="0">
                <a:solidFill>
                  <a:srgbClr val="002060"/>
                </a:solidFill>
                <a:latin typeface="Times New Roman" panose="02020603050405020304" pitchFamily="18" charset="0"/>
                <a:cs typeface="Times New Roman" panose="02020603050405020304" pitchFamily="18" charset="0"/>
              </a:rPr>
              <a:t>Bush);</a:t>
            </a:r>
          </a:p>
          <a:p>
            <a:pPr>
              <a:lnSpc>
                <a:spcPct val="170000"/>
              </a:lnSpc>
            </a:pPr>
            <a:r>
              <a:rPr lang="it-IT" sz="1600" dirty="0" smtClean="0">
                <a:solidFill>
                  <a:srgbClr val="002060"/>
                </a:solidFill>
                <a:latin typeface="Times New Roman" panose="02020603050405020304" pitchFamily="18" charset="0"/>
                <a:cs typeface="Times New Roman" panose="02020603050405020304" pitchFamily="18" charset="0"/>
              </a:rPr>
              <a:t>la </a:t>
            </a:r>
            <a:r>
              <a:rPr lang="it-IT" sz="1600" dirty="0">
                <a:solidFill>
                  <a:srgbClr val="002060"/>
                </a:solidFill>
                <a:latin typeface="Times New Roman" panose="02020603050405020304" pitchFamily="18" charset="0"/>
                <a:cs typeface="Times New Roman" panose="02020603050405020304" pitchFamily="18" charset="0"/>
              </a:rPr>
              <a:t>tipologia di programmazione scelta, ossia la </a:t>
            </a:r>
            <a:r>
              <a:rPr lang="it-IT" sz="1600" b="1" dirty="0">
                <a:solidFill>
                  <a:srgbClr val="002060"/>
                </a:solidFill>
                <a:latin typeface="Times New Roman" panose="02020603050405020304" pitchFamily="18" charset="0"/>
                <a:cs typeface="Times New Roman" panose="02020603050405020304" pitchFamily="18" charset="0"/>
              </a:rPr>
              <a:t>programmazione per </a:t>
            </a:r>
            <a:r>
              <a:rPr lang="it-IT" sz="1600" b="1" dirty="0" smtClean="0">
                <a:solidFill>
                  <a:srgbClr val="002060"/>
                </a:solidFill>
                <a:latin typeface="Times New Roman" panose="02020603050405020304" pitchFamily="18" charset="0"/>
                <a:cs typeface="Times New Roman" panose="02020603050405020304" pitchFamily="18" charset="0"/>
              </a:rPr>
              <a:t>competenze</a:t>
            </a:r>
            <a:r>
              <a:rPr lang="it-IT" sz="1600" dirty="0" smtClean="0">
                <a:solidFill>
                  <a:srgbClr val="002060"/>
                </a:solidFill>
                <a:latin typeface="Times New Roman" panose="02020603050405020304" pitchFamily="18" charset="0"/>
                <a:cs typeface="Times New Roman" panose="02020603050405020304" pitchFamily="18" charset="0"/>
              </a:rPr>
              <a:t>;</a:t>
            </a:r>
          </a:p>
          <a:p>
            <a:pPr>
              <a:lnSpc>
                <a:spcPct val="170000"/>
              </a:lnSpc>
            </a:pPr>
            <a:r>
              <a:rPr lang="it-IT" sz="1600" dirty="0" smtClean="0">
                <a:solidFill>
                  <a:srgbClr val="002060"/>
                </a:solidFill>
                <a:latin typeface="Times New Roman" panose="02020603050405020304" pitchFamily="18" charset="0"/>
                <a:cs typeface="Times New Roman" panose="02020603050405020304" pitchFamily="18" charset="0"/>
              </a:rPr>
              <a:t>la </a:t>
            </a:r>
            <a:r>
              <a:rPr lang="it-IT" sz="1600" dirty="0">
                <a:solidFill>
                  <a:srgbClr val="002060"/>
                </a:solidFill>
                <a:latin typeface="Times New Roman" panose="02020603050405020304" pitchFamily="18" charset="0"/>
                <a:cs typeface="Times New Roman" panose="02020603050405020304" pitchFamily="18" charset="0"/>
              </a:rPr>
              <a:t>scelta delle </a:t>
            </a:r>
            <a:r>
              <a:rPr lang="it-IT" sz="1600" b="1" dirty="0">
                <a:solidFill>
                  <a:srgbClr val="002060"/>
                </a:solidFill>
                <a:latin typeface="Times New Roman" panose="02020603050405020304" pitchFamily="18" charset="0"/>
                <a:cs typeface="Times New Roman" panose="02020603050405020304" pitchFamily="18" charset="0"/>
              </a:rPr>
              <a:t>metodologie</a:t>
            </a:r>
            <a:r>
              <a:rPr lang="it-IT" sz="1600" dirty="0">
                <a:solidFill>
                  <a:srgbClr val="002060"/>
                </a:solidFill>
                <a:latin typeface="Times New Roman" panose="02020603050405020304" pitchFamily="18" charset="0"/>
                <a:cs typeface="Times New Roman" panose="02020603050405020304" pitchFamily="18" charset="0"/>
              </a:rPr>
              <a:t>: co-costruttive, dialogiche e metacognitive.</a:t>
            </a:r>
            <a:br>
              <a:rPr lang="it-IT" sz="1600" dirty="0">
                <a:solidFill>
                  <a:srgbClr val="002060"/>
                </a:solidFill>
                <a:latin typeface="Times New Roman" panose="02020603050405020304" pitchFamily="18" charset="0"/>
                <a:cs typeface="Times New Roman" panose="02020603050405020304" pitchFamily="18" charset="0"/>
              </a:rPr>
            </a:br>
            <a:r>
              <a:rPr lang="it-IT" sz="1600" dirty="0">
                <a:solidFill>
                  <a:srgbClr val="002060"/>
                </a:solidFill>
                <a:latin typeface="Times New Roman" panose="02020603050405020304" pitchFamily="18" charset="0"/>
                <a:cs typeface="Times New Roman" panose="02020603050405020304" pitchFamily="18" charset="0"/>
              </a:rPr>
              <a:t/>
            </a:r>
            <a:br>
              <a:rPr lang="it-IT" sz="1600" dirty="0">
                <a:solidFill>
                  <a:srgbClr val="002060"/>
                </a:solidFill>
                <a:latin typeface="Times New Roman" panose="02020603050405020304" pitchFamily="18" charset="0"/>
                <a:cs typeface="Times New Roman" panose="02020603050405020304" pitchFamily="18" charset="0"/>
              </a:rPr>
            </a:br>
            <a:endParaRPr lang="it-IT" sz="1600" dirty="0">
              <a:solidFill>
                <a:srgbClr val="002060"/>
              </a:solidFill>
            </a:endParaRPr>
          </a:p>
        </p:txBody>
      </p:sp>
    </p:spTree>
    <p:extLst>
      <p:ext uri="{BB962C8B-B14F-4D97-AF65-F5344CB8AC3E}">
        <p14:creationId xmlns:p14="http://schemas.microsoft.com/office/powerpoint/2010/main" xmlns="" val="2231932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L’orizzonte inclusivo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a:xfrm>
            <a:off x="1435608" y="1268760"/>
            <a:ext cx="7312856" cy="5112568"/>
          </a:xfrm>
        </p:spPr>
        <p:txBody>
          <a:bodyPr anchor="ctr">
            <a:noAutofit/>
          </a:bodyPr>
          <a:lstStyle/>
          <a:p>
            <a:endParaRPr lang="it-IT" sz="1600" i="1" dirty="0" smtClean="0">
              <a:latin typeface="Times New Roman" panose="02020603050405020304" pitchFamily="18" charset="0"/>
              <a:cs typeface="Times New Roman" panose="02020603050405020304" pitchFamily="18" charset="0"/>
            </a:endParaRPr>
          </a:p>
          <a:p>
            <a:pPr marL="82296" indent="0" algn="just">
              <a:lnSpc>
                <a:spcPct val="170000"/>
              </a:lnSpc>
              <a:buNone/>
            </a:pPr>
            <a:r>
              <a:rPr lang="it-IT" sz="1600" i="1" dirty="0" smtClean="0">
                <a:solidFill>
                  <a:srgbClr val="002060"/>
                </a:solidFill>
                <a:latin typeface="Times New Roman" panose="02020603050405020304" pitchFamily="18" charset="0"/>
                <a:cs typeface="Times New Roman" panose="02020603050405020304" pitchFamily="18" charset="0"/>
              </a:rPr>
              <a:t>“</a:t>
            </a:r>
            <a:r>
              <a:rPr lang="it-IT" sz="1600" i="1" dirty="0">
                <a:solidFill>
                  <a:srgbClr val="002060"/>
                </a:solidFill>
                <a:latin typeface="Times New Roman" panose="02020603050405020304" pitchFamily="18" charset="0"/>
                <a:cs typeface="Times New Roman" panose="02020603050405020304" pitchFamily="18" charset="0"/>
              </a:rPr>
              <a:t>Ogni studente suona il suo strumento, non c’è niente da fare. La cosa difficile è conoscere bene i nostri musicisti e trovare l’armonia. Una buona classe non è un reggimento che marcia al passo, è un’orchestra che prova la stessa sinfonia. E se hai ereditato il piccolo triangolo che sa fare solo </a:t>
            </a:r>
            <a:r>
              <a:rPr lang="it-IT" sz="1600" i="1" dirty="0" err="1">
                <a:solidFill>
                  <a:srgbClr val="002060"/>
                </a:solidFill>
                <a:latin typeface="Times New Roman" panose="02020603050405020304" pitchFamily="18" charset="0"/>
                <a:cs typeface="Times New Roman" panose="02020603050405020304" pitchFamily="18" charset="0"/>
              </a:rPr>
              <a:t>tin</a:t>
            </a:r>
            <a:r>
              <a:rPr lang="it-IT" sz="1600" i="1" dirty="0">
                <a:solidFill>
                  <a:srgbClr val="002060"/>
                </a:solidFill>
                <a:latin typeface="Times New Roman" panose="02020603050405020304" pitchFamily="18" charset="0"/>
                <a:cs typeface="Times New Roman" panose="02020603050405020304" pitchFamily="18" charset="0"/>
              </a:rPr>
              <a:t> </a:t>
            </a:r>
            <a:r>
              <a:rPr lang="it-IT" sz="1600" i="1" dirty="0" err="1">
                <a:solidFill>
                  <a:srgbClr val="002060"/>
                </a:solidFill>
                <a:latin typeface="Times New Roman" panose="02020603050405020304" pitchFamily="18" charset="0"/>
                <a:cs typeface="Times New Roman" panose="02020603050405020304" pitchFamily="18" charset="0"/>
              </a:rPr>
              <a:t>tin</a:t>
            </a:r>
            <a:r>
              <a:rPr lang="it-IT" sz="1600" i="1" dirty="0">
                <a:solidFill>
                  <a:srgbClr val="002060"/>
                </a:solidFill>
                <a:latin typeface="Times New Roman" panose="02020603050405020304" pitchFamily="18" charset="0"/>
                <a:cs typeface="Times New Roman" panose="02020603050405020304" pitchFamily="18" charset="0"/>
              </a:rPr>
              <a:t>, o lo scacciapensieri che fa soltanto </a:t>
            </a:r>
            <a:r>
              <a:rPr lang="it-IT" sz="1600" i="1" dirty="0" err="1">
                <a:solidFill>
                  <a:srgbClr val="002060"/>
                </a:solidFill>
                <a:latin typeface="Times New Roman" panose="02020603050405020304" pitchFamily="18" charset="0"/>
                <a:cs typeface="Times New Roman" panose="02020603050405020304" pitchFamily="18" charset="0"/>
              </a:rPr>
              <a:t>bloing</a:t>
            </a:r>
            <a:r>
              <a:rPr lang="it-IT" sz="1600" i="1" dirty="0">
                <a:solidFill>
                  <a:srgbClr val="002060"/>
                </a:solidFill>
                <a:latin typeface="Times New Roman" panose="02020603050405020304" pitchFamily="18" charset="0"/>
                <a:cs typeface="Times New Roman" panose="02020603050405020304" pitchFamily="18" charset="0"/>
              </a:rPr>
              <a:t> </a:t>
            </a:r>
            <a:r>
              <a:rPr lang="it-IT" sz="1600" i="1" dirty="0" err="1">
                <a:solidFill>
                  <a:srgbClr val="002060"/>
                </a:solidFill>
                <a:latin typeface="Times New Roman" panose="02020603050405020304" pitchFamily="18" charset="0"/>
                <a:cs typeface="Times New Roman" panose="02020603050405020304" pitchFamily="18" charset="0"/>
              </a:rPr>
              <a:t>bloing</a:t>
            </a:r>
            <a:r>
              <a:rPr lang="it-IT" sz="1600" i="1" dirty="0">
                <a:solidFill>
                  <a:srgbClr val="002060"/>
                </a:solidFill>
                <a:latin typeface="Times New Roman" panose="02020603050405020304" pitchFamily="18" charset="0"/>
                <a:cs typeface="Times New Roman" panose="02020603050405020304" pitchFamily="18" charset="0"/>
              </a:rPr>
              <a:t>, la cosa importante è che lo facciano al momento giusto, il meglio possibile, che diventino un ottimo triangolo, un impeccabile scacciapensieri, e che siano fieri della qualità che il loro contributo conferisce all’insieme. Siccome il piacere dell’armonia li fa progredire tutti, alla fine anche il piccolo triangolo conoscerà la musica, forse non in maniera brillante come il primo violino, ma conoscerà la stessa musica.” </a:t>
            </a:r>
            <a:endParaRPr lang="it-IT" sz="1600" dirty="0">
              <a:solidFill>
                <a:srgbClr val="002060"/>
              </a:solidFill>
              <a:latin typeface="Times New Roman" panose="02020603050405020304" pitchFamily="18" charset="0"/>
              <a:cs typeface="Times New Roman" panose="02020603050405020304" pitchFamily="18" charset="0"/>
            </a:endParaRPr>
          </a:p>
          <a:p>
            <a:pPr marL="82296" indent="0" algn="r">
              <a:lnSpc>
                <a:spcPct val="170000"/>
              </a:lnSpc>
              <a:buNone/>
            </a:pPr>
            <a:r>
              <a:rPr lang="it-IT" sz="1600" dirty="0">
                <a:solidFill>
                  <a:srgbClr val="002060"/>
                </a:solidFill>
                <a:latin typeface="Times New Roman" panose="02020603050405020304" pitchFamily="18" charset="0"/>
                <a:cs typeface="Times New Roman" panose="02020603050405020304" pitchFamily="18" charset="0"/>
              </a:rPr>
              <a:t>Daniel Pennac </a:t>
            </a:r>
          </a:p>
        </p:txBody>
      </p:sp>
    </p:spTree>
    <p:extLst>
      <p:ext uri="{BB962C8B-B14F-4D97-AF65-F5344CB8AC3E}">
        <p14:creationId xmlns:p14="http://schemas.microsoft.com/office/powerpoint/2010/main" xmlns="" val="35205283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35608" y="274320"/>
            <a:ext cx="7498080" cy="5890984"/>
          </a:xfrm>
        </p:spPr>
        <p:txBody>
          <a:bodyPr>
            <a:normAutofit/>
          </a:bodyPr>
          <a:lstStyle/>
          <a:p>
            <a:pPr>
              <a:lnSpc>
                <a:spcPct val="150000"/>
              </a:lnSpc>
            </a:pPr>
            <a:r>
              <a:rPr lang="it-IT" sz="2400" dirty="0" smtClean="0">
                <a:solidFill>
                  <a:srgbClr val="002060"/>
                </a:solidFill>
                <a:effectLst/>
                <a:latin typeface="Times New Roman" panose="02020603050405020304" pitchFamily="18" charset="0"/>
                <a:cs typeface="Times New Roman" panose="02020603050405020304" pitchFamily="18" charset="0"/>
              </a:rPr>
              <a:t>L’intervento è stato realizzato rendendo ogni alunno </a:t>
            </a:r>
            <a:r>
              <a:rPr lang="it-IT" sz="2400" dirty="0">
                <a:solidFill>
                  <a:srgbClr val="002060"/>
                </a:solidFill>
                <a:effectLst/>
                <a:latin typeface="Times New Roman" panose="02020603050405020304" pitchFamily="18" charset="0"/>
                <a:cs typeface="Times New Roman" panose="02020603050405020304" pitchFamily="18" charset="0"/>
              </a:rPr>
              <a:t>responsabile del proprio e dell’altrui </a:t>
            </a:r>
            <a:r>
              <a:rPr lang="it-IT" sz="2400" dirty="0" smtClean="0">
                <a:solidFill>
                  <a:srgbClr val="002060"/>
                </a:solidFill>
                <a:effectLst/>
                <a:latin typeface="Times New Roman" panose="02020603050405020304" pitchFamily="18" charset="0"/>
                <a:cs typeface="Times New Roman" panose="02020603050405020304" pitchFamily="18" charset="0"/>
              </a:rPr>
              <a:t>apprendimento, attraverso l’interazione e la cooperazione, puntando alla </a:t>
            </a:r>
            <a:r>
              <a:rPr lang="it-IT" sz="2400" dirty="0">
                <a:solidFill>
                  <a:srgbClr val="002060"/>
                </a:solidFill>
                <a:effectLst/>
                <a:latin typeface="Times New Roman" panose="02020603050405020304" pitchFamily="18" charset="0"/>
                <a:cs typeface="Times New Roman" panose="02020603050405020304" pitchFamily="18" charset="0"/>
              </a:rPr>
              <a:t>formazione di una classe </a:t>
            </a:r>
            <a:r>
              <a:rPr lang="it-IT" sz="2400" dirty="0" smtClean="0">
                <a:solidFill>
                  <a:srgbClr val="002060"/>
                </a:solidFill>
                <a:effectLst/>
                <a:latin typeface="Times New Roman" panose="02020603050405020304" pitchFamily="18" charset="0"/>
                <a:cs typeface="Times New Roman" panose="02020603050405020304" pitchFamily="18" charset="0"/>
              </a:rPr>
              <a:t>come:</a:t>
            </a:r>
            <a:r>
              <a:rPr lang="it-IT" sz="2400" dirty="0">
                <a:solidFill>
                  <a:srgbClr val="002060"/>
                </a:solidFill>
                <a:effectLst/>
                <a:latin typeface="Times New Roman" panose="02020603050405020304" pitchFamily="18" charset="0"/>
                <a:cs typeface="Times New Roman" panose="02020603050405020304" pitchFamily="18" charset="0"/>
              </a:rPr>
              <a:t/>
            </a:r>
            <a:br>
              <a:rPr lang="it-IT" sz="2400" dirty="0">
                <a:solidFill>
                  <a:srgbClr val="002060"/>
                </a:solidFill>
                <a:effectLst/>
                <a:latin typeface="Times New Roman" panose="02020603050405020304" pitchFamily="18" charset="0"/>
                <a:cs typeface="Times New Roman" panose="02020603050405020304" pitchFamily="18" charset="0"/>
              </a:rPr>
            </a:br>
            <a:r>
              <a:rPr lang="it-IT" sz="2400" dirty="0" smtClean="0">
                <a:solidFill>
                  <a:srgbClr val="002060"/>
                </a:solidFill>
                <a:effectLst/>
                <a:latin typeface="Times New Roman" panose="02020603050405020304" pitchFamily="18" charset="0"/>
                <a:cs typeface="Times New Roman" panose="02020603050405020304" pitchFamily="18" charset="0"/>
              </a:rPr>
              <a:t>- </a:t>
            </a:r>
            <a:r>
              <a:rPr lang="it-IT" sz="2400" b="1" dirty="0" smtClean="0">
                <a:solidFill>
                  <a:srgbClr val="002060"/>
                </a:solidFill>
                <a:effectLst/>
                <a:latin typeface="Times New Roman" panose="02020603050405020304" pitchFamily="18" charset="0"/>
                <a:cs typeface="Times New Roman" panose="02020603050405020304" pitchFamily="18" charset="0"/>
              </a:rPr>
              <a:t>comunità </a:t>
            </a:r>
            <a:r>
              <a:rPr lang="it-IT" sz="2400" b="1" dirty="0">
                <a:solidFill>
                  <a:srgbClr val="002060"/>
                </a:solidFill>
                <a:effectLst/>
                <a:latin typeface="Times New Roman" panose="02020603050405020304" pitchFamily="18" charset="0"/>
                <a:cs typeface="Times New Roman" panose="02020603050405020304" pitchFamily="18" charset="0"/>
              </a:rPr>
              <a:t>di </a:t>
            </a:r>
            <a:r>
              <a:rPr lang="it-IT" sz="2400" b="1" dirty="0" smtClean="0">
                <a:solidFill>
                  <a:srgbClr val="002060"/>
                </a:solidFill>
                <a:effectLst/>
                <a:latin typeface="Times New Roman" panose="02020603050405020304" pitchFamily="18" charset="0"/>
                <a:cs typeface="Times New Roman" panose="02020603050405020304" pitchFamily="18" charset="0"/>
              </a:rPr>
              <a:t>inclusione</a:t>
            </a:r>
            <a:r>
              <a:rPr lang="it-IT" sz="2400" dirty="0" smtClean="0">
                <a:solidFill>
                  <a:srgbClr val="002060"/>
                </a:solidFill>
                <a:effectLst/>
                <a:latin typeface="Times New Roman" panose="02020603050405020304" pitchFamily="18" charset="0"/>
                <a:cs typeface="Times New Roman" panose="02020603050405020304" pitchFamily="18" charset="0"/>
              </a:rPr>
              <a:t>;</a:t>
            </a:r>
            <a:r>
              <a:rPr lang="it-IT" sz="2400" dirty="0">
                <a:solidFill>
                  <a:srgbClr val="002060"/>
                </a:solidFill>
                <a:effectLst/>
                <a:latin typeface="Times New Roman" panose="02020603050405020304" pitchFamily="18" charset="0"/>
                <a:cs typeface="Times New Roman" panose="02020603050405020304" pitchFamily="18" charset="0"/>
              </a:rPr>
              <a:t/>
            </a:r>
            <a:br>
              <a:rPr lang="it-IT" sz="2400" dirty="0">
                <a:solidFill>
                  <a:srgbClr val="002060"/>
                </a:solidFill>
                <a:effectLst/>
                <a:latin typeface="Times New Roman" panose="02020603050405020304" pitchFamily="18" charset="0"/>
                <a:cs typeface="Times New Roman" panose="02020603050405020304" pitchFamily="18" charset="0"/>
              </a:rPr>
            </a:br>
            <a:r>
              <a:rPr lang="it-IT" sz="2400" dirty="0" smtClean="0">
                <a:solidFill>
                  <a:srgbClr val="002060"/>
                </a:solidFill>
                <a:effectLst/>
                <a:latin typeface="Times New Roman" panose="02020603050405020304" pitchFamily="18" charset="0"/>
                <a:cs typeface="Times New Roman" panose="02020603050405020304" pitchFamily="18" charset="0"/>
              </a:rPr>
              <a:t>- </a:t>
            </a:r>
            <a:r>
              <a:rPr lang="it-IT" sz="2400" b="1" dirty="0" smtClean="0">
                <a:solidFill>
                  <a:srgbClr val="002060"/>
                </a:solidFill>
                <a:effectLst/>
                <a:latin typeface="Times New Roman" panose="02020603050405020304" pitchFamily="18" charset="0"/>
                <a:cs typeface="Times New Roman" panose="02020603050405020304" pitchFamily="18" charset="0"/>
              </a:rPr>
              <a:t>classe-orchestra</a:t>
            </a:r>
            <a:r>
              <a:rPr lang="it-IT" sz="2400" dirty="0" smtClean="0">
                <a:solidFill>
                  <a:srgbClr val="002060"/>
                </a:solidFill>
                <a:effectLst/>
                <a:latin typeface="Times New Roman" panose="02020603050405020304" pitchFamily="18" charset="0"/>
                <a:cs typeface="Times New Roman" panose="02020603050405020304" pitchFamily="18" charset="0"/>
              </a:rPr>
              <a:t> </a:t>
            </a:r>
            <a:r>
              <a:rPr lang="it-IT" sz="2400" dirty="0">
                <a:solidFill>
                  <a:srgbClr val="002060"/>
                </a:solidFill>
                <a:effectLst/>
                <a:latin typeface="Times New Roman" panose="02020603050405020304" pitchFamily="18" charset="0"/>
                <a:cs typeface="Times New Roman" panose="02020603050405020304" pitchFamily="18" charset="0"/>
              </a:rPr>
              <a:t>(Daniel </a:t>
            </a:r>
            <a:r>
              <a:rPr lang="it-IT" sz="2400" dirty="0" smtClean="0">
                <a:solidFill>
                  <a:srgbClr val="002060"/>
                </a:solidFill>
                <a:effectLst/>
                <a:latin typeface="Times New Roman" panose="02020603050405020304" pitchFamily="18" charset="0"/>
                <a:cs typeface="Times New Roman" panose="02020603050405020304" pitchFamily="18" charset="0"/>
              </a:rPr>
              <a:t>Pennac, 2007)</a:t>
            </a:r>
            <a:r>
              <a:rPr lang="it-IT" sz="2400" dirty="0">
                <a:solidFill>
                  <a:srgbClr val="002060"/>
                </a:solidFill>
                <a:effectLst/>
                <a:latin typeface="Times New Roman" panose="02020603050405020304" pitchFamily="18" charset="0"/>
                <a:cs typeface="Times New Roman" panose="02020603050405020304" pitchFamily="18" charset="0"/>
              </a:rPr>
              <a:t/>
            </a:r>
            <a:br>
              <a:rPr lang="it-IT" sz="2400" dirty="0">
                <a:solidFill>
                  <a:srgbClr val="002060"/>
                </a:solidFill>
                <a:effectLst/>
                <a:latin typeface="Times New Roman" panose="02020603050405020304" pitchFamily="18" charset="0"/>
                <a:cs typeface="Times New Roman" panose="02020603050405020304" pitchFamily="18" charset="0"/>
              </a:rPr>
            </a:br>
            <a:r>
              <a:rPr lang="it-IT" sz="2400" dirty="0" smtClean="0">
                <a:solidFill>
                  <a:srgbClr val="002060"/>
                </a:solidFill>
                <a:effectLst/>
                <a:latin typeface="Times New Roman" panose="02020603050405020304" pitchFamily="18" charset="0"/>
                <a:cs typeface="Times New Roman" panose="02020603050405020304" pitchFamily="18" charset="0"/>
              </a:rPr>
              <a:t>- </a:t>
            </a:r>
            <a:r>
              <a:rPr lang="it-IT" sz="2400" b="1" dirty="0" smtClean="0">
                <a:solidFill>
                  <a:srgbClr val="002060"/>
                </a:solidFill>
                <a:effectLst/>
                <a:latin typeface="Times New Roman" panose="02020603050405020304" pitchFamily="18" charset="0"/>
                <a:cs typeface="Times New Roman" panose="02020603050405020304" pitchFamily="18" charset="0"/>
              </a:rPr>
              <a:t>«</a:t>
            </a:r>
            <a:r>
              <a:rPr lang="it-IT" sz="2400" b="1" dirty="0">
                <a:solidFill>
                  <a:srgbClr val="002060"/>
                </a:solidFill>
                <a:effectLst/>
                <a:latin typeface="Times New Roman" panose="02020603050405020304" pitchFamily="18" charset="0"/>
                <a:cs typeface="Times New Roman" panose="02020603050405020304" pitchFamily="18" charset="0"/>
              </a:rPr>
              <a:t>fare insieme»</a:t>
            </a:r>
            <a:r>
              <a:rPr lang="it-IT" sz="2400" dirty="0">
                <a:solidFill>
                  <a:srgbClr val="002060"/>
                </a:solidFill>
                <a:effectLst/>
                <a:latin typeface="Times New Roman" panose="02020603050405020304" pitchFamily="18" charset="0"/>
                <a:cs typeface="Times New Roman" panose="02020603050405020304" pitchFamily="18" charset="0"/>
              </a:rPr>
              <a:t> (don Lorenzo Milani e Mario Lodi).</a:t>
            </a:r>
          </a:p>
        </p:txBody>
      </p:sp>
    </p:spTree>
    <p:extLst>
      <p:ext uri="{BB962C8B-B14F-4D97-AF65-F5344CB8AC3E}">
        <p14:creationId xmlns:p14="http://schemas.microsoft.com/office/powerpoint/2010/main" xmlns="" val="1241799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lnSpc>
                <a:spcPct val="150000"/>
              </a:lnSpc>
            </a:pPr>
            <a:r>
              <a:rPr lang="it-IT" sz="3200" b="1" dirty="0">
                <a:solidFill>
                  <a:srgbClr val="002060"/>
                </a:solidFill>
                <a:effectLst/>
                <a:latin typeface="Times New Roman" panose="02020603050405020304" pitchFamily="18" charset="0"/>
                <a:cs typeface="Times New Roman" panose="02020603050405020304" pitchFamily="18" charset="0"/>
              </a:rPr>
              <a:t>F</a:t>
            </a:r>
            <a:r>
              <a:rPr lang="it-IT" sz="3200" b="1" dirty="0" smtClean="0">
                <a:solidFill>
                  <a:srgbClr val="002060"/>
                </a:solidFill>
                <a:effectLst/>
                <a:latin typeface="Times New Roman" panose="02020603050405020304" pitchFamily="18" charset="0"/>
                <a:cs typeface="Times New Roman" panose="02020603050405020304" pitchFamily="18" charset="0"/>
              </a:rPr>
              <a:t>inalità inclusive perseguite con l’intervento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700808"/>
            <a:ext cx="7498080" cy="4547592"/>
          </a:xfrm>
        </p:spPr>
        <p:txBody>
          <a:bodyPr>
            <a:normAutofit fontScale="85000" lnSpcReduction="10000"/>
          </a:bodyPr>
          <a:lstStyle/>
          <a:p>
            <a:pPr marL="514350" indent="-514350" algn="just">
              <a:lnSpc>
                <a:spcPct val="160000"/>
              </a:lnSpc>
              <a:spcBef>
                <a:spcPts val="0"/>
              </a:spcBef>
              <a:buFont typeface="+mj-lt"/>
              <a:buAutoNum type="arabicPeriod"/>
            </a:pPr>
            <a:r>
              <a:rPr lang="it-IT" sz="3100" b="1" dirty="0" smtClean="0">
                <a:solidFill>
                  <a:schemeClr val="tx2"/>
                </a:solidFill>
                <a:latin typeface="Times New Roman" panose="02020603050405020304" pitchFamily="18" charset="0"/>
                <a:cs typeface="Times New Roman" panose="02020603050405020304" pitchFamily="18" charset="0"/>
              </a:rPr>
              <a:t>Creare </a:t>
            </a:r>
            <a:r>
              <a:rPr lang="it-IT" sz="3100" b="1" dirty="0">
                <a:solidFill>
                  <a:schemeClr val="tx2"/>
                </a:solidFill>
                <a:latin typeface="Times New Roman" panose="02020603050405020304" pitchFamily="18" charset="0"/>
                <a:cs typeface="Times New Roman" panose="02020603050405020304" pitchFamily="18" charset="0"/>
              </a:rPr>
              <a:t>una cultura della diversità </a:t>
            </a:r>
            <a:r>
              <a:rPr lang="it-IT" sz="3100" dirty="0">
                <a:solidFill>
                  <a:schemeClr val="tx2"/>
                </a:solidFill>
                <a:latin typeface="Times New Roman" panose="02020603050405020304" pitchFamily="18" charset="0"/>
                <a:cs typeface="Times New Roman" panose="02020603050405020304" pitchFamily="18" charset="0"/>
              </a:rPr>
              <a:t>come valore e risorsa per la conoscenza e per la </a:t>
            </a:r>
            <a:r>
              <a:rPr lang="it-IT" sz="3100" dirty="0" smtClean="0">
                <a:solidFill>
                  <a:schemeClr val="tx2"/>
                </a:solidFill>
                <a:latin typeface="Times New Roman" panose="02020603050405020304" pitchFamily="18" charset="0"/>
                <a:cs typeface="Times New Roman" panose="02020603050405020304" pitchFamily="18" charset="0"/>
              </a:rPr>
              <a:t>formazione dell’identità personale.</a:t>
            </a:r>
            <a:endParaRPr lang="it-IT" sz="3100" dirty="0">
              <a:solidFill>
                <a:schemeClr val="tx2"/>
              </a:solidFill>
              <a:latin typeface="Times New Roman" panose="02020603050405020304" pitchFamily="18" charset="0"/>
              <a:cs typeface="Times New Roman" panose="02020603050405020304" pitchFamily="18" charset="0"/>
            </a:endParaRPr>
          </a:p>
          <a:p>
            <a:pPr marL="514350" indent="-514350" algn="just">
              <a:lnSpc>
                <a:spcPct val="160000"/>
              </a:lnSpc>
              <a:spcBef>
                <a:spcPts val="0"/>
              </a:spcBef>
              <a:buFont typeface="+mj-lt"/>
              <a:buAutoNum type="arabicPeriod"/>
            </a:pPr>
            <a:r>
              <a:rPr lang="it-IT" sz="3100" b="1" dirty="0">
                <a:solidFill>
                  <a:schemeClr val="tx2"/>
                </a:solidFill>
                <a:latin typeface="Times New Roman" panose="02020603050405020304" pitchFamily="18" charset="0"/>
                <a:cs typeface="Times New Roman" panose="02020603050405020304" pitchFamily="18" charset="0"/>
              </a:rPr>
              <a:t>Migliorare le potenzialità comunicative e relazionali</a:t>
            </a:r>
            <a:r>
              <a:rPr lang="it-IT" sz="3100" dirty="0">
                <a:solidFill>
                  <a:schemeClr val="tx2"/>
                </a:solidFill>
                <a:latin typeface="Times New Roman" panose="02020603050405020304" pitchFamily="18" charset="0"/>
                <a:cs typeface="Times New Roman" panose="02020603050405020304" pitchFamily="18" charset="0"/>
              </a:rPr>
              <a:t> di ciascun alunno </a:t>
            </a:r>
            <a:r>
              <a:rPr lang="it-IT" sz="3100" dirty="0" smtClean="0">
                <a:solidFill>
                  <a:schemeClr val="tx2"/>
                </a:solidFill>
                <a:latin typeface="Times New Roman" panose="02020603050405020304" pitchFamily="18" charset="0"/>
                <a:cs typeface="Times New Roman" panose="02020603050405020304" pitchFamily="18" charset="0"/>
              </a:rPr>
              <a:t>nel </a:t>
            </a:r>
            <a:r>
              <a:rPr lang="it-IT" sz="3100" dirty="0">
                <a:solidFill>
                  <a:schemeClr val="tx2"/>
                </a:solidFill>
                <a:latin typeface="Times New Roman" panose="02020603050405020304" pitchFamily="18" charset="0"/>
                <a:cs typeface="Times New Roman" panose="02020603050405020304" pitchFamily="18" charset="0"/>
              </a:rPr>
              <a:t>rapporto con tutti i compagni.</a:t>
            </a:r>
          </a:p>
          <a:p>
            <a:pPr marL="514350" indent="-514350" algn="just">
              <a:lnSpc>
                <a:spcPct val="160000"/>
              </a:lnSpc>
              <a:spcBef>
                <a:spcPts val="0"/>
              </a:spcBef>
              <a:buFont typeface="+mj-lt"/>
              <a:buAutoNum type="arabicPeriod"/>
            </a:pPr>
            <a:r>
              <a:rPr lang="it-IT" sz="3100" b="1" dirty="0">
                <a:solidFill>
                  <a:schemeClr val="tx2"/>
                </a:solidFill>
                <a:latin typeface="Times New Roman" panose="02020603050405020304" pitchFamily="18" charset="0"/>
                <a:cs typeface="Times New Roman" panose="02020603050405020304" pitchFamily="18" charset="0"/>
              </a:rPr>
              <a:t>Educare all’accoglienza e all’ascolto </a:t>
            </a:r>
            <a:r>
              <a:rPr lang="it-IT" sz="3100" dirty="0" smtClean="0">
                <a:solidFill>
                  <a:schemeClr val="tx2"/>
                </a:solidFill>
                <a:latin typeface="Times New Roman" panose="02020603050405020304" pitchFamily="18" charset="0"/>
                <a:cs typeface="Times New Roman" panose="02020603050405020304" pitchFamily="18" charset="0"/>
              </a:rPr>
              <a:t>dell’altro.</a:t>
            </a:r>
            <a:endParaRPr lang="it-IT" dirty="0"/>
          </a:p>
        </p:txBody>
      </p:sp>
    </p:spTree>
    <p:extLst>
      <p:ext uri="{BB962C8B-B14F-4D97-AF65-F5344CB8AC3E}">
        <p14:creationId xmlns:p14="http://schemas.microsoft.com/office/powerpoint/2010/main" xmlns="" val="1387655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Didattica inclusiva</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268760"/>
            <a:ext cx="7498080" cy="4979640"/>
          </a:xfrm>
        </p:spPr>
        <p:txBody>
          <a:bodyPr>
            <a:noAutofit/>
          </a:bodyPr>
          <a:lstStyle/>
          <a:p>
            <a:pPr marL="82296" indent="0" algn="just">
              <a:lnSpc>
                <a:spcPct val="170000"/>
              </a:lnSpc>
              <a:buNone/>
            </a:pPr>
            <a:r>
              <a:rPr lang="it-IT" sz="2400" dirty="0" smtClean="0">
                <a:solidFill>
                  <a:srgbClr val="002060"/>
                </a:solidFill>
                <a:latin typeface="Times New Roman" panose="02020603050405020304" pitchFamily="18" charset="0"/>
                <a:cs typeface="Times New Roman" panose="02020603050405020304" pitchFamily="18" charset="0"/>
              </a:rPr>
              <a:t>Didattica </a:t>
            </a:r>
            <a:r>
              <a:rPr lang="it-IT" sz="2400" dirty="0">
                <a:solidFill>
                  <a:srgbClr val="002060"/>
                </a:solidFill>
                <a:latin typeface="Times New Roman" panose="02020603050405020304" pitchFamily="18" charset="0"/>
                <a:cs typeface="Times New Roman" panose="02020603050405020304" pitchFamily="18" charset="0"/>
              </a:rPr>
              <a:t>capace di rispondere in modo adeguato alle molteplici e differenti esigenze formative degli alunni</a:t>
            </a:r>
            <a:r>
              <a:rPr lang="it-IT" sz="2400" dirty="0" smtClean="0">
                <a:solidFill>
                  <a:srgbClr val="002060"/>
                </a:solidFill>
                <a:latin typeface="Times New Roman" panose="02020603050405020304" pitchFamily="18" charset="0"/>
                <a:cs typeface="Times New Roman" panose="02020603050405020304" pitchFamily="18" charset="0"/>
              </a:rPr>
              <a:t>.</a:t>
            </a:r>
          </a:p>
          <a:p>
            <a:pPr marL="82296" indent="0">
              <a:lnSpc>
                <a:spcPct val="170000"/>
              </a:lnSpc>
              <a:buNone/>
            </a:pPr>
            <a:r>
              <a:rPr lang="it-IT" sz="2400" dirty="0">
                <a:solidFill>
                  <a:srgbClr val="002060"/>
                </a:solidFill>
                <a:latin typeface="Times New Roman" panose="02020603050405020304" pitchFamily="18" charset="0"/>
                <a:cs typeface="Times New Roman" panose="02020603050405020304" pitchFamily="18" charset="0"/>
              </a:rPr>
              <a:t/>
            </a:r>
            <a:br>
              <a:rPr lang="it-IT" sz="2400" dirty="0">
                <a:solidFill>
                  <a:srgbClr val="002060"/>
                </a:solidFill>
                <a:latin typeface="Times New Roman" panose="02020603050405020304" pitchFamily="18" charset="0"/>
                <a:cs typeface="Times New Roman" panose="02020603050405020304" pitchFamily="18" charset="0"/>
              </a:rPr>
            </a:br>
            <a:r>
              <a:rPr lang="it-IT" sz="2000" i="1" dirty="0" smtClean="0">
                <a:solidFill>
                  <a:srgbClr val="002060"/>
                </a:solidFill>
                <a:latin typeface="Times New Roman" panose="02020603050405020304" pitchFamily="18" charset="0"/>
                <a:cs typeface="Times New Roman" panose="02020603050405020304" pitchFamily="18" charset="0"/>
              </a:rPr>
              <a:t>“</a:t>
            </a:r>
            <a:r>
              <a:rPr lang="it-IT" sz="2000" i="1" dirty="0">
                <a:solidFill>
                  <a:srgbClr val="002060"/>
                </a:solidFill>
                <a:latin typeface="Times New Roman" panose="02020603050405020304" pitchFamily="18" charset="0"/>
                <a:cs typeface="Times New Roman" panose="02020603050405020304" pitchFamily="18" charset="0"/>
              </a:rPr>
              <a:t>Le scuole sono come uno snodo aeroportuale: gli studenti-passeggeri arrivano da molti e diversi background per dirigersi verso un’ampia varietà di destinazioni. I loro particolari decolli verso la vita adulta richiederanno piani di volo diversificati.” </a:t>
            </a:r>
            <a:r>
              <a:rPr lang="it-IT" sz="2000" dirty="0">
                <a:solidFill>
                  <a:srgbClr val="002060"/>
                </a:solidFill>
                <a:latin typeface="Times New Roman" panose="02020603050405020304" pitchFamily="18" charset="0"/>
                <a:cs typeface="Times New Roman" panose="02020603050405020304" pitchFamily="18" charset="0"/>
              </a:rPr>
              <a:t/>
            </a:r>
            <a:br>
              <a:rPr lang="it-IT" sz="2000" dirty="0">
                <a:solidFill>
                  <a:srgbClr val="002060"/>
                </a:solidFill>
                <a:latin typeface="Times New Roman" panose="02020603050405020304" pitchFamily="18" charset="0"/>
                <a:cs typeface="Times New Roman" panose="02020603050405020304" pitchFamily="18" charset="0"/>
              </a:rPr>
            </a:br>
            <a:r>
              <a:rPr lang="it-IT" sz="2000" dirty="0" smtClean="0">
                <a:solidFill>
                  <a:srgbClr val="002060"/>
                </a:solidFill>
                <a:latin typeface="Times New Roman" panose="02020603050405020304" pitchFamily="18" charset="0"/>
                <a:cs typeface="Times New Roman" panose="02020603050405020304" pitchFamily="18" charset="0"/>
              </a:rPr>
              <a:t>                                                                                                        Levin</a:t>
            </a:r>
            <a:endParaRPr lang="it-IT" sz="2000" dirty="0">
              <a:solidFill>
                <a:srgbClr val="002060"/>
              </a:solidFill>
              <a:latin typeface="Times New Roman" panose="02020603050405020304" pitchFamily="18" charset="0"/>
              <a:cs typeface="Times New Roman" panose="02020603050405020304" pitchFamily="18" charset="0"/>
            </a:endParaRPr>
          </a:p>
          <a:p>
            <a:endParaRPr lang="it-IT" sz="1100" dirty="0"/>
          </a:p>
        </p:txBody>
      </p:sp>
    </p:spTree>
    <p:extLst>
      <p:ext uri="{BB962C8B-B14F-4D97-AF65-F5344CB8AC3E}">
        <p14:creationId xmlns:p14="http://schemas.microsoft.com/office/powerpoint/2010/main" xmlns="" val="2551122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35608" y="1628800"/>
            <a:ext cx="7498080" cy="4176464"/>
          </a:xfrm>
        </p:spPr>
        <p:txBody>
          <a:bodyPr>
            <a:noAutofit/>
          </a:bodyPr>
          <a:lstStyle/>
          <a:p>
            <a:pPr algn="just">
              <a:lnSpc>
                <a:spcPct val="150000"/>
              </a:lnSpc>
            </a:pPr>
            <a:r>
              <a:rPr lang="it-IT" sz="2800" dirty="0" smtClean="0">
                <a:solidFill>
                  <a:srgbClr val="002060"/>
                </a:solidFill>
                <a:effectLst/>
                <a:latin typeface="Times New Roman" panose="02020603050405020304" pitchFamily="18" charset="0"/>
                <a:cs typeface="Times New Roman" panose="02020603050405020304" pitchFamily="18" charset="0"/>
              </a:rPr>
              <a:t>L’esperienza presentata </a:t>
            </a:r>
            <a:r>
              <a:rPr lang="it-IT" sz="2800" dirty="0">
                <a:solidFill>
                  <a:srgbClr val="002060"/>
                </a:solidFill>
                <a:effectLst/>
                <a:latin typeface="Times New Roman" panose="02020603050405020304" pitchFamily="18" charset="0"/>
                <a:cs typeface="Times New Roman" panose="02020603050405020304" pitchFamily="18" charset="0"/>
              </a:rPr>
              <a:t>è il risultato di una progettazione </a:t>
            </a:r>
            <a:r>
              <a:rPr lang="it-IT" sz="2800" dirty="0" smtClean="0">
                <a:solidFill>
                  <a:srgbClr val="002060"/>
                </a:solidFill>
                <a:effectLst/>
                <a:latin typeface="Times New Roman" panose="02020603050405020304" pitchFamily="18" charset="0"/>
                <a:cs typeface="Times New Roman" panose="02020603050405020304" pitchFamily="18" charset="0"/>
              </a:rPr>
              <a:t>didattica realizzata </a:t>
            </a:r>
            <a:r>
              <a:rPr lang="it-IT" sz="2800" dirty="0">
                <a:solidFill>
                  <a:srgbClr val="002060"/>
                </a:solidFill>
                <a:effectLst/>
                <a:latin typeface="Times New Roman" panose="02020603050405020304" pitchFamily="18" charset="0"/>
                <a:cs typeface="Times New Roman" panose="02020603050405020304" pitchFamily="18" charset="0"/>
              </a:rPr>
              <a:t>nell’ottica della </a:t>
            </a:r>
            <a:r>
              <a:rPr lang="it-IT" sz="2800" b="1" dirty="0">
                <a:solidFill>
                  <a:srgbClr val="002060"/>
                </a:solidFill>
                <a:effectLst/>
                <a:latin typeface="Times New Roman" panose="02020603050405020304" pitchFamily="18" charset="0"/>
                <a:cs typeface="Times New Roman" panose="02020603050405020304" pitchFamily="18" charset="0"/>
              </a:rPr>
              <a:t>cura educativa</a:t>
            </a:r>
            <a:r>
              <a:rPr lang="it-IT" sz="2800" dirty="0">
                <a:solidFill>
                  <a:srgbClr val="002060"/>
                </a:solidFill>
                <a:effectLst/>
                <a:latin typeface="Times New Roman" panose="02020603050405020304" pitchFamily="18" charset="0"/>
                <a:cs typeface="Times New Roman" panose="02020603050405020304" pitchFamily="18" charset="0"/>
              </a:rPr>
              <a:t>, come pratica per potenziare l’apprendimento, per promuovere l’attività e la partecipazione e per favorire l’inclusione scolastica di un bambino </a:t>
            </a:r>
            <a:r>
              <a:rPr lang="it-IT" sz="2800" dirty="0" smtClean="0">
                <a:solidFill>
                  <a:srgbClr val="002060"/>
                </a:solidFill>
                <a:effectLst/>
                <a:latin typeface="Times New Roman" panose="02020603050405020304" pitchFamily="18" charset="0"/>
                <a:cs typeface="Times New Roman" panose="02020603050405020304" pitchFamily="18" charset="0"/>
              </a:rPr>
              <a:t>disabile, frequentante </a:t>
            </a:r>
            <a:r>
              <a:rPr lang="it-IT" sz="2800" dirty="0">
                <a:solidFill>
                  <a:srgbClr val="002060"/>
                </a:solidFill>
                <a:effectLst/>
                <a:latin typeface="Times New Roman" panose="02020603050405020304" pitchFamily="18" charset="0"/>
                <a:cs typeface="Times New Roman" panose="02020603050405020304" pitchFamily="18" charset="0"/>
              </a:rPr>
              <a:t>la classe </a:t>
            </a:r>
            <a:r>
              <a:rPr lang="it-IT" sz="2800" dirty="0" smtClean="0">
                <a:solidFill>
                  <a:srgbClr val="002060"/>
                </a:solidFill>
                <a:effectLst/>
                <a:latin typeface="Times New Roman" panose="02020603050405020304" pitchFamily="18" charset="0"/>
                <a:cs typeface="Times New Roman" panose="02020603050405020304" pitchFamily="18" charset="0"/>
              </a:rPr>
              <a:t>4</a:t>
            </a:r>
            <a:r>
              <a:rPr lang="it-IT" sz="2800" baseline="30000" dirty="0" smtClean="0">
                <a:solidFill>
                  <a:srgbClr val="002060"/>
                </a:solidFill>
                <a:effectLst/>
                <a:latin typeface="Times New Roman" panose="02020603050405020304" pitchFamily="18" charset="0"/>
                <a:cs typeface="Times New Roman" panose="02020603050405020304" pitchFamily="18" charset="0"/>
              </a:rPr>
              <a:t>a</a:t>
            </a:r>
            <a:r>
              <a:rPr lang="it-IT" sz="2800" dirty="0" smtClean="0">
                <a:solidFill>
                  <a:srgbClr val="002060"/>
                </a:solidFill>
                <a:effectLst/>
                <a:latin typeface="Times New Roman" panose="02020603050405020304" pitchFamily="18" charset="0"/>
                <a:cs typeface="Times New Roman" panose="02020603050405020304" pitchFamily="18" charset="0"/>
              </a:rPr>
              <a:t> </a:t>
            </a:r>
            <a:r>
              <a:rPr lang="it-IT" sz="2800" dirty="0">
                <a:solidFill>
                  <a:srgbClr val="002060"/>
                </a:solidFill>
                <a:effectLst/>
                <a:latin typeface="Times New Roman" panose="02020603050405020304" pitchFamily="18" charset="0"/>
                <a:cs typeface="Times New Roman" panose="02020603050405020304" pitchFamily="18" charset="0"/>
              </a:rPr>
              <a:t>della scuola primaria di </a:t>
            </a:r>
            <a:r>
              <a:rPr lang="it-IT" sz="2800" dirty="0" smtClean="0">
                <a:solidFill>
                  <a:srgbClr val="002060"/>
                </a:solidFill>
                <a:effectLst/>
                <a:latin typeface="Times New Roman" panose="02020603050405020304" pitchFamily="18" charset="0"/>
                <a:cs typeface="Times New Roman" panose="02020603050405020304" pitchFamily="18" charset="0"/>
              </a:rPr>
              <a:t>Lentiai.</a:t>
            </a:r>
            <a:r>
              <a:rPr lang="it-IT" sz="2800" dirty="0">
                <a:solidFill>
                  <a:srgbClr val="002060"/>
                </a:solidFill>
                <a:effectLst/>
                <a:latin typeface="Times New Roman" panose="02020603050405020304" pitchFamily="18" charset="0"/>
                <a:cs typeface="Times New Roman" panose="02020603050405020304" pitchFamily="18" charset="0"/>
              </a:rPr>
              <a:t/>
            </a:r>
            <a:br>
              <a:rPr lang="it-IT" sz="2800" dirty="0">
                <a:solidFill>
                  <a:srgbClr val="002060"/>
                </a:solidFill>
                <a:effectLst/>
                <a:latin typeface="Times New Roman" panose="02020603050405020304" pitchFamily="18" charset="0"/>
                <a:cs typeface="Times New Roman" panose="02020603050405020304" pitchFamily="18" charset="0"/>
              </a:rPr>
            </a:br>
            <a:endParaRPr lang="it-IT" sz="280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95907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5674960"/>
          </a:xfrm>
        </p:spPr>
        <p:txBody>
          <a:bodyPr>
            <a:normAutofit fontScale="90000"/>
          </a:bodyPr>
          <a:lstStyle/>
          <a:p>
            <a:pPr algn="just">
              <a:lnSpc>
                <a:spcPct val="150000"/>
              </a:lnSpc>
            </a:pPr>
            <a:r>
              <a:rPr lang="it-IT" sz="1800" dirty="0" smtClean="0">
                <a:effectLst/>
                <a:latin typeface="Times New Roman" panose="02020603050405020304" pitchFamily="18" charset="0"/>
                <a:cs typeface="Times New Roman" panose="02020603050405020304" pitchFamily="18" charset="0"/>
              </a:rPr>
              <a:t/>
            </a:r>
            <a:br>
              <a:rPr lang="it-IT" sz="1800" dirty="0" smtClean="0">
                <a:effectLst/>
                <a:latin typeface="Times New Roman" panose="02020603050405020304" pitchFamily="18" charset="0"/>
                <a:cs typeface="Times New Roman" panose="02020603050405020304" pitchFamily="18" charset="0"/>
              </a:rPr>
            </a:br>
            <a:r>
              <a:rPr lang="it-IT" sz="1800" dirty="0">
                <a:effectLst/>
                <a:latin typeface="Times New Roman" panose="02020603050405020304" pitchFamily="18" charset="0"/>
                <a:cs typeface="Times New Roman" panose="02020603050405020304" pitchFamily="18" charset="0"/>
              </a:rPr>
              <a:t/>
            </a:r>
            <a:br>
              <a:rPr lang="it-IT" sz="1800" dirty="0">
                <a:effectLst/>
                <a:latin typeface="Times New Roman" panose="02020603050405020304" pitchFamily="18" charset="0"/>
                <a:cs typeface="Times New Roman" panose="02020603050405020304" pitchFamily="18" charset="0"/>
              </a:rPr>
            </a:br>
            <a:r>
              <a:rPr lang="it-IT" sz="2700" i="1" dirty="0">
                <a:solidFill>
                  <a:srgbClr val="002060"/>
                </a:solidFill>
                <a:latin typeface="Times New Roman" panose="02020603050405020304" pitchFamily="18" charset="0"/>
                <a:cs typeface="Times New Roman" panose="02020603050405020304" pitchFamily="18" charset="0"/>
              </a:rPr>
              <a:t>“</a:t>
            </a:r>
            <a:r>
              <a:rPr lang="it-IT" sz="2700" i="1" dirty="0">
                <a:effectLst/>
                <a:latin typeface="Times New Roman" panose="02020603050405020304" pitchFamily="18" charset="0"/>
                <a:cs typeface="Times New Roman" panose="02020603050405020304" pitchFamily="18" charset="0"/>
              </a:rPr>
              <a:t>Questi bambini nascono due volte. Devono imparare a muoversi in un mondo che la prima nascita ha reso più difficile. La seconda dipende da voi, da quello che saprete dare. Sono nati due volte e il percorso sarà più tormentato. Ma alla fine anche per voi sarà una rinascita.” </a:t>
            </a:r>
            <a:r>
              <a:rPr lang="it-IT" sz="2700" dirty="0">
                <a:effectLst/>
                <a:latin typeface="Times New Roman" panose="02020603050405020304" pitchFamily="18" charset="0"/>
                <a:cs typeface="Times New Roman" panose="02020603050405020304" pitchFamily="18" charset="0"/>
              </a:rPr>
              <a:t/>
            </a:r>
            <a:br>
              <a:rPr lang="it-IT" sz="2700" dirty="0">
                <a:effectLst/>
                <a:latin typeface="Times New Roman" panose="02020603050405020304" pitchFamily="18" charset="0"/>
                <a:cs typeface="Times New Roman" panose="02020603050405020304" pitchFamily="18" charset="0"/>
              </a:rPr>
            </a:br>
            <a:r>
              <a:rPr lang="it-IT" sz="2700" dirty="0">
                <a:effectLst/>
                <a:latin typeface="Times New Roman" panose="02020603050405020304" pitchFamily="18" charset="0"/>
                <a:cs typeface="Times New Roman" panose="02020603050405020304" pitchFamily="18" charset="0"/>
              </a:rPr>
              <a:t>                                                        </a:t>
            </a:r>
            <a:r>
              <a:rPr lang="it-IT" sz="2700" dirty="0" smtClean="0">
                <a:effectLst/>
                <a:latin typeface="Times New Roman" panose="02020603050405020304" pitchFamily="18" charset="0"/>
                <a:cs typeface="Times New Roman" panose="02020603050405020304" pitchFamily="18" charset="0"/>
              </a:rPr>
              <a:t>     </a:t>
            </a:r>
            <a:br>
              <a:rPr lang="it-IT" sz="2700" dirty="0" smtClean="0">
                <a:effectLst/>
                <a:latin typeface="Times New Roman" panose="02020603050405020304" pitchFamily="18" charset="0"/>
                <a:cs typeface="Times New Roman" panose="02020603050405020304" pitchFamily="18" charset="0"/>
              </a:rPr>
            </a:br>
            <a:r>
              <a:rPr lang="it-IT" sz="2700" dirty="0">
                <a:effectLst/>
                <a:latin typeface="Times New Roman" panose="02020603050405020304" pitchFamily="18" charset="0"/>
                <a:cs typeface="Times New Roman" panose="02020603050405020304" pitchFamily="18" charset="0"/>
              </a:rPr>
              <a:t> </a:t>
            </a:r>
            <a:r>
              <a:rPr lang="it-IT" sz="2700" dirty="0" smtClean="0">
                <a:effectLst/>
                <a:latin typeface="Times New Roman" panose="02020603050405020304" pitchFamily="18" charset="0"/>
                <a:cs typeface="Times New Roman" panose="02020603050405020304" pitchFamily="18" charset="0"/>
              </a:rPr>
              <a:t>                                                               </a:t>
            </a:r>
            <a:r>
              <a:rPr lang="it-IT" sz="2700" dirty="0">
                <a:effectLst/>
                <a:latin typeface="Times New Roman" panose="02020603050405020304" pitchFamily="18" charset="0"/>
                <a:cs typeface="Times New Roman" panose="02020603050405020304" pitchFamily="18" charset="0"/>
              </a:rPr>
              <a:t>Giuseppe Pontiggia</a:t>
            </a:r>
          </a:p>
        </p:txBody>
      </p:sp>
    </p:spTree>
    <p:extLst>
      <p:ext uri="{BB962C8B-B14F-4D97-AF65-F5344CB8AC3E}">
        <p14:creationId xmlns:p14="http://schemas.microsoft.com/office/powerpoint/2010/main" xmlns="" val="2114220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435608" y="274638"/>
            <a:ext cx="7498080" cy="1786210"/>
          </a:xfrm>
        </p:spPr>
        <p:txBody>
          <a:bodyPr>
            <a:normAutofit/>
          </a:bodyPr>
          <a:lstStyle/>
          <a:p>
            <a:pPr algn="ctr">
              <a:lnSpc>
                <a:spcPct val="150000"/>
              </a:lnSpc>
            </a:pPr>
            <a:r>
              <a:rPr lang="it-IT" sz="3200" b="1" dirty="0">
                <a:solidFill>
                  <a:srgbClr val="002060"/>
                </a:solidFill>
                <a:effectLst/>
                <a:latin typeface="Times New Roman" panose="02020603050405020304" pitchFamily="18" charset="0"/>
                <a:cs typeface="Times New Roman" panose="02020603050405020304" pitchFamily="18" charset="0"/>
              </a:rPr>
              <a:t>Finalità generale di apprendimento: il </a:t>
            </a:r>
            <a:r>
              <a:rPr lang="it-IT" sz="3200" b="1" dirty="0" err="1">
                <a:solidFill>
                  <a:srgbClr val="002060"/>
                </a:solidFill>
                <a:effectLst/>
                <a:latin typeface="Times New Roman" panose="02020603050405020304" pitchFamily="18" charset="0"/>
                <a:cs typeface="Times New Roman" panose="02020603050405020304" pitchFamily="18" charset="0"/>
              </a:rPr>
              <a:t>problem</a:t>
            </a:r>
            <a:r>
              <a:rPr lang="it-IT" sz="3200" b="1" dirty="0">
                <a:solidFill>
                  <a:srgbClr val="002060"/>
                </a:solidFill>
                <a:effectLst/>
                <a:latin typeface="Times New Roman" panose="02020603050405020304" pitchFamily="18" charset="0"/>
                <a:cs typeface="Times New Roman" panose="02020603050405020304" pitchFamily="18" charset="0"/>
              </a:rPr>
              <a:t> </a:t>
            </a:r>
            <a:r>
              <a:rPr lang="it-IT" sz="3200" b="1" dirty="0" err="1">
                <a:solidFill>
                  <a:srgbClr val="002060"/>
                </a:solidFill>
                <a:effectLst/>
                <a:latin typeface="Times New Roman" panose="02020603050405020304" pitchFamily="18" charset="0"/>
                <a:cs typeface="Times New Roman" panose="02020603050405020304" pitchFamily="18" charset="0"/>
              </a:rPr>
              <a:t>solving</a:t>
            </a:r>
            <a:r>
              <a:rPr lang="it-IT" sz="3200" b="1" dirty="0">
                <a:solidFill>
                  <a:srgbClr val="002060"/>
                </a:solidFill>
                <a:effectLst/>
                <a:latin typeface="Times New Roman" panose="02020603050405020304" pitchFamily="18" charset="0"/>
                <a:cs typeface="Times New Roman" panose="02020603050405020304" pitchFamily="18" charset="0"/>
              </a:rPr>
              <a:t> </a:t>
            </a:r>
            <a:r>
              <a:rPr lang="it-IT" sz="3200" b="1" dirty="0" smtClean="0">
                <a:solidFill>
                  <a:srgbClr val="002060"/>
                </a:solidFill>
                <a:effectLst/>
                <a:latin typeface="Times New Roman" panose="02020603050405020304" pitchFamily="18" charset="0"/>
                <a:cs typeface="Times New Roman" panose="02020603050405020304" pitchFamily="18" charset="0"/>
              </a:rPr>
              <a:t>matematico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a:xfrm>
            <a:off x="1435608" y="2420888"/>
            <a:ext cx="7498080" cy="3827512"/>
          </a:xfrm>
        </p:spPr>
        <p:txBody>
          <a:bodyPr/>
          <a:lstStyle/>
          <a:p>
            <a:pPr marL="82296" indent="0" algn="just">
              <a:lnSpc>
                <a:spcPct val="150000"/>
              </a:lnSpc>
              <a:buNone/>
            </a:pPr>
            <a:r>
              <a:rPr lang="it-IT" sz="2000" dirty="0">
                <a:solidFill>
                  <a:srgbClr val="002060"/>
                </a:solidFill>
                <a:latin typeface="Times New Roman" panose="02020603050405020304" pitchFamily="18" charset="0"/>
                <a:cs typeface="Times New Roman" panose="02020603050405020304" pitchFamily="18" charset="0"/>
              </a:rPr>
              <a:t>Riferimento al modello unico delle abilità implicate nel </a:t>
            </a:r>
            <a:r>
              <a:rPr lang="it-IT" sz="2000" dirty="0" err="1">
                <a:solidFill>
                  <a:srgbClr val="002060"/>
                </a:solidFill>
                <a:latin typeface="Times New Roman" panose="02020603050405020304" pitchFamily="18" charset="0"/>
                <a:cs typeface="Times New Roman" panose="02020603050405020304" pitchFamily="18" charset="0"/>
              </a:rPr>
              <a:t>problem</a:t>
            </a:r>
            <a:r>
              <a:rPr lang="it-IT" sz="2000" dirty="0">
                <a:solidFill>
                  <a:srgbClr val="002060"/>
                </a:solidFill>
                <a:latin typeface="Times New Roman" panose="02020603050405020304" pitchFamily="18" charset="0"/>
                <a:cs typeface="Times New Roman" panose="02020603050405020304" pitchFamily="18" charset="0"/>
              </a:rPr>
              <a:t> </a:t>
            </a:r>
            <a:r>
              <a:rPr lang="it-IT" sz="2000" dirty="0" err="1">
                <a:solidFill>
                  <a:srgbClr val="002060"/>
                </a:solidFill>
                <a:latin typeface="Times New Roman" panose="02020603050405020304" pitchFamily="18" charset="0"/>
                <a:cs typeface="Times New Roman" panose="02020603050405020304" pitchFamily="18" charset="0"/>
              </a:rPr>
              <a:t>solving</a:t>
            </a:r>
            <a:r>
              <a:rPr lang="it-IT" sz="2000" dirty="0">
                <a:solidFill>
                  <a:srgbClr val="002060"/>
                </a:solidFill>
                <a:latin typeface="Times New Roman" panose="02020603050405020304" pitchFamily="18" charset="0"/>
                <a:cs typeface="Times New Roman" panose="02020603050405020304" pitchFamily="18" charset="0"/>
              </a:rPr>
              <a:t> </a:t>
            </a:r>
            <a:r>
              <a:rPr lang="it-IT" sz="2000" dirty="0" smtClean="0">
                <a:solidFill>
                  <a:srgbClr val="002060"/>
                </a:solidFill>
                <a:latin typeface="Times New Roman" panose="02020603050405020304" pitchFamily="18" charset="0"/>
                <a:cs typeface="Times New Roman" panose="02020603050405020304" pitchFamily="18" charset="0"/>
              </a:rPr>
              <a:t>matematico, </a:t>
            </a:r>
            <a:r>
              <a:rPr lang="it-IT" sz="2000" dirty="0">
                <a:solidFill>
                  <a:srgbClr val="002060"/>
                </a:solidFill>
                <a:latin typeface="Times New Roman" panose="02020603050405020304" pitchFamily="18" charset="0"/>
                <a:cs typeface="Times New Roman" panose="02020603050405020304" pitchFamily="18" charset="0"/>
              </a:rPr>
              <a:t>elaborato da Lucangeli, </a:t>
            </a:r>
            <a:r>
              <a:rPr lang="it-IT" sz="2000" dirty="0" err="1">
                <a:solidFill>
                  <a:srgbClr val="002060"/>
                </a:solidFill>
                <a:latin typeface="Times New Roman" panose="02020603050405020304" pitchFamily="18" charset="0"/>
                <a:cs typeface="Times New Roman" panose="02020603050405020304" pitchFamily="18" charset="0"/>
              </a:rPr>
              <a:t>Tressoldi</a:t>
            </a:r>
            <a:r>
              <a:rPr lang="it-IT" sz="2000" dirty="0">
                <a:solidFill>
                  <a:srgbClr val="002060"/>
                </a:solidFill>
                <a:latin typeface="Times New Roman" panose="02020603050405020304" pitchFamily="18" charset="0"/>
                <a:cs typeface="Times New Roman" panose="02020603050405020304" pitchFamily="18" charset="0"/>
              </a:rPr>
              <a:t> e </a:t>
            </a:r>
            <a:r>
              <a:rPr lang="it-IT" sz="2000" dirty="0" err="1">
                <a:solidFill>
                  <a:srgbClr val="002060"/>
                </a:solidFill>
                <a:latin typeface="Times New Roman" panose="02020603050405020304" pitchFamily="18" charset="0"/>
                <a:cs typeface="Times New Roman" panose="02020603050405020304" pitchFamily="18" charset="0"/>
              </a:rPr>
              <a:t>Cendron</a:t>
            </a:r>
            <a:r>
              <a:rPr lang="it-IT" sz="2000" dirty="0">
                <a:solidFill>
                  <a:srgbClr val="002060"/>
                </a:solidFill>
                <a:latin typeface="Times New Roman" panose="02020603050405020304" pitchFamily="18" charset="0"/>
                <a:cs typeface="Times New Roman" panose="02020603050405020304" pitchFamily="18" charset="0"/>
              </a:rPr>
              <a:t> (1998).</a:t>
            </a:r>
          </a:p>
          <a:p>
            <a:pPr marL="82296" indent="0">
              <a:buNone/>
            </a:pPr>
            <a:endParaRPr lang="it-IT" dirty="0">
              <a:solidFill>
                <a:schemeClr val="tx2"/>
              </a:solidFill>
            </a:endParaRPr>
          </a:p>
        </p:txBody>
      </p:sp>
      <p:pic>
        <p:nvPicPr>
          <p:cNvPr id="5" name="Immagine 4" descr="F:\SCAN_156.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1760" y="3573016"/>
            <a:ext cx="5400040" cy="2762885"/>
          </a:xfrm>
          <a:prstGeom prst="rect">
            <a:avLst/>
          </a:prstGeom>
          <a:noFill/>
          <a:ln>
            <a:noFill/>
          </a:ln>
        </p:spPr>
      </p:pic>
    </p:spTree>
    <p:extLst>
      <p:ext uri="{BB962C8B-B14F-4D97-AF65-F5344CB8AC3E}">
        <p14:creationId xmlns:p14="http://schemas.microsoft.com/office/powerpoint/2010/main" xmlns="" val="2616628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5818976"/>
          </a:xfrm>
        </p:spPr>
        <p:txBody>
          <a:bodyPr>
            <a:noAutofit/>
          </a:bodyPr>
          <a:lstStyle/>
          <a:p>
            <a:pPr algn="just">
              <a:lnSpc>
                <a:spcPct val="150000"/>
              </a:lnSpc>
            </a:pPr>
            <a:r>
              <a:rPr lang="it-IT" sz="2000" dirty="0" smtClean="0">
                <a:effectLst/>
                <a:latin typeface="Times New Roman" panose="02020603050405020304" pitchFamily="18" charset="0"/>
                <a:cs typeface="Times New Roman" panose="02020603050405020304" pitchFamily="18" charset="0"/>
              </a:rPr>
              <a:t>È stato </a:t>
            </a:r>
            <a:r>
              <a:rPr lang="it-IT" sz="2000" dirty="0">
                <a:effectLst/>
                <a:latin typeface="Times New Roman" panose="02020603050405020304" pitchFamily="18" charset="0"/>
                <a:cs typeface="Times New Roman" panose="02020603050405020304" pitchFamily="18" charset="0"/>
              </a:rPr>
              <a:t>promosso un percorso che permettesse a ciascun alunno, primo fra tutti il bambino </a:t>
            </a:r>
            <a:r>
              <a:rPr lang="it-IT" sz="2000" dirty="0" smtClean="0">
                <a:effectLst/>
                <a:latin typeface="Times New Roman" panose="02020603050405020304" pitchFamily="18" charset="0"/>
                <a:cs typeface="Times New Roman" panose="02020603050405020304" pitchFamily="18" charset="0"/>
              </a:rPr>
              <a:t>disabile, </a:t>
            </a:r>
            <a:r>
              <a:rPr lang="it-IT" sz="2000" dirty="0">
                <a:effectLst/>
                <a:latin typeface="Times New Roman" panose="02020603050405020304" pitchFamily="18" charset="0"/>
                <a:cs typeface="Times New Roman" panose="02020603050405020304" pitchFamily="18" charset="0"/>
              </a:rPr>
              <a:t>di partecipare in modo attivo e costruttivo alla cultura del compito e di essere incluso dai compagni. Sulla base del principio di inclusione, quindi, poiché in classe erano presenti </a:t>
            </a:r>
            <a:r>
              <a:rPr lang="it-IT" sz="2000" dirty="0" smtClean="0">
                <a:effectLst/>
                <a:latin typeface="Times New Roman" panose="02020603050405020304" pitchFamily="18" charset="0"/>
                <a:cs typeface="Times New Roman" panose="02020603050405020304" pitchFamily="18" charset="0"/>
              </a:rPr>
              <a:t>alunni </a:t>
            </a:r>
            <a:r>
              <a:rPr lang="it-IT" sz="2000" dirty="0">
                <a:effectLst/>
                <a:latin typeface="Times New Roman" panose="02020603050405020304" pitchFamily="18" charset="0"/>
                <a:cs typeface="Times New Roman" panose="02020603050405020304" pitchFamily="18" charset="0"/>
              </a:rPr>
              <a:t>che dimostravano difficoltà variabili a seconda della componente carente, nel corso dell’azione didattica, è stato proposto un percorso volto al potenziamento dell’intero flusso delle aree cognitive coinvolte nel </a:t>
            </a:r>
            <a:r>
              <a:rPr lang="it-IT" sz="2000" dirty="0" err="1">
                <a:effectLst/>
                <a:latin typeface="Times New Roman" panose="02020603050405020304" pitchFamily="18" charset="0"/>
                <a:cs typeface="Times New Roman" panose="02020603050405020304" pitchFamily="18" charset="0"/>
              </a:rPr>
              <a:t>problem</a:t>
            </a:r>
            <a:r>
              <a:rPr lang="it-IT" sz="2000" dirty="0">
                <a:effectLst/>
                <a:latin typeface="Times New Roman" panose="02020603050405020304" pitchFamily="18" charset="0"/>
                <a:cs typeface="Times New Roman" panose="02020603050405020304" pitchFamily="18" charset="0"/>
              </a:rPr>
              <a:t> </a:t>
            </a:r>
            <a:r>
              <a:rPr lang="it-IT" sz="2000" dirty="0" err="1">
                <a:effectLst/>
                <a:latin typeface="Times New Roman" panose="02020603050405020304" pitchFamily="18" charset="0"/>
                <a:cs typeface="Times New Roman" panose="02020603050405020304" pitchFamily="18" charset="0"/>
              </a:rPr>
              <a:t>solving</a:t>
            </a:r>
            <a:r>
              <a:rPr lang="it-IT" sz="2000" dirty="0">
                <a:effectLst/>
                <a:latin typeface="Times New Roman" panose="02020603050405020304" pitchFamily="18" charset="0"/>
                <a:cs typeface="Times New Roman" panose="02020603050405020304" pitchFamily="18" charset="0"/>
              </a:rPr>
              <a:t>.</a:t>
            </a:r>
            <a:endParaRPr lang="it-IT" sz="2000" dirty="0"/>
          </a:p>
        </p:txBody>
      </p:sp>
    </p:spTree>
    <p:extLst>
      <p:ext uri="{BB962C8B-B14F-4D97-AF65-F5344CB8AC3E}">
        <p14:creationId xmlns:p14="http://schemas.microsoft.com/office/powerpoint/2010/main" xmlns="" val="25654344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lnSpc>
                <a:spcPct val="150000"/>
              </a:lnSpc>
            </a:pPr>
            <a:r>
              <a:rPr lang="it-IT" sz="3200" b="1" dirty="0" smtClean="0">
                <a:effectLst/>
                <a:latin typeface="Times New Roman" panose="02020603050405020304" pitchFamily="18" charset="0"/>
                <a:cs typeface="Times New Roman" panose="02020603050405020304" pitchFamily="18" charset="0"/>
              </a:rPr>
              <a:t>Le componenti cognitive del </a:t>
            </a:r>
            <a:r>
              <a:rPr lang="it-IT" sz="3200" b="1" dirty="0" err="1" smtClean="0">
                <a:effectLst/>
                <a:latin typeface="Times New Roman" panose="02020603050405020304" pitchFamily="18" charset="0"/>
                <a:cs typeface="Times New Roman" panose="02020603050405020304" pitchFamily="18" charset="0"/>
              </a:rPr>
              <a:t>problem</a:t>
            </a:r>
            <a:r>
              <a:rPr lang="it-IT" sz="3200" b="1" dirty="0" smtClean="0">
                <a:effectLst/>
                <a:latin typeface="Times New Roman" panose="02020603050405020304" pitchFamily="18" charset="0"/>
                <a:cs typeface="Times New Roman" panose="02020603050405020304" pitchFamily="18" charset="0"/>
              </a:rPr>
              <a:t> </a:t>
            </a:r>
            <a:r>
              <a:rPr lang="it-IT" sz="3200" b="1" dirty="0" err="1" smtClean="0">
                <a:effectLst/>
                <a:latin typeface="Times New Roman" panose="02020603050405020304" pitchFamily="18" charset="0"/>
                <a:cs typeface="Times New Roman" panose="02020603050405020304" pitchFamily="18" charset="0"/>
              </a:rPr>
              <a:t>solving</a:t>
            </a:r>
            <a:endParaRPr lang="it-IT" sz="3200" b="1" dirty="0">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556792"/>
            <a:ext cx="7498080" cy="4691608"/>
          </a:xfrm>
        </p:spPr>
        <p:txBody>
          <a:bodyPr>
            <a:normAutofit fontScale="92500" lnSpcReduction="10000"/>
          </a:bodyPr>
          <a:lstStyle/>
          <a:p>
            <a:pPr marL="425196" indent="-342900" algn="just">
              <a:lnSpc>
                <a:spcPct val="150000"/>
              </a:lnSpc>
              <a:buFont typeface="+mj-lt"/>
              <a:buAutoNum type="arabicPeriod"/>
            </a:pPr>
            <a:r>
              <a:rPr lang="it-IT" sz="1400" b="1" dirty="0" smtClean="0">
                <a:solidFill>
                  <a:srgbClr val="002060"/>
                </a:solidFill>
                <a:latin typeface="Times New Roman" panose="02020603050405020304" pitchFamily="18" charset="0"/>
                <a:cs typeface="Times New Roman" panose="02020603050405020304" pitchFamily="18" charset="0"/>
              </a:rPr>
              <a:t>Comprensione</a:t>
            </a:r>
            <a:r>
              <a:rPr lang="it-IT" sz="1400" dirty="0" smtClean="0">
                <a:solidFill>
                  <a:srgbClr val="002060"/>
                </a:solidFill>
                <a:latin typeface="Times New Roman" panose="02020603050405020304" pitchFamily="18" charset="0"/>
                <a:cs typeface="Times New Roman" panose="02020603050405020304" pitchFamily="18" charset="0"/>
              </a:rPr>
              <a:t> </a:t>
            </a:r>
            <a:r>
              <a:rPr lang="it-IT" sz="1400" dirty="0">
                <a:solidFill>
                  <a:srgbClr val="002060"/>
                </a:solidFill>
                <a:latin typeface="Times New Roman" panose="02020603050405020304" pitchFamily="18" charset="0"/>
                <a:cs typeface="Times New Roman" panose="02020603050405020304" pitchFamily="18" charset="0"/>
              </a:rPr>
              <a:t>della situazione </a:t>
            </a:r>
            <a:r>
              <a:rPr lang="it-IT" sz="1400" dirty="0" smtClean="0">
                <a:solidFill>
                  <a:srgbClr val="002060"/>
                </a:solidFill>
                <a:latin typeface="Times New Roman" panose="02020603050405020304" pitchFamily="18" charset="0"/>
                <a:cs typeface="Times New Roman" panose="02020603050405020304" pitchFamily="18" charset="0"/>
              </a:rPr>
              <a:t>problema: consente l’identificazione </a:t>
            </a:r>
            <a:r>
              <a:rPr lang="it-IT" sz="1400" dirty="0">
                <a:solidFill>
                  <a:srgbClr val="002060"/>
                </a:solidFill>
                <a:latin typeface="Times New Roman" panose="02020603050405020304" pitchFamily="18" charset="0"/>
                <a:cs typeface="Times New Roman" panose="02020603050405020304" pitchFamily="18" charset="0"/>
              </a:rPr>
              <a:t>e </a:t>
            </a:r>
            <a:r>
              <a:rPr lang="it-IT" sz="1400" dirty="0" smtClean="0">
                <a:solidFill>
                  <a:srgbClr val="002060"/>
                </a:solidFill>
                <a:latin typeface="Times New Roman" panose="02020603050405020304" pitchFamily="18" charset="0"/>
                <a:cs typeface="Times New Roman" panose="02020603050405020304" pitchFamily="18" charset="0"/>
              </a:rPr>
              <a:t>l’integrazione </a:t>
            </a:r>
            <a:r>
              <a:rPr lang="it-IT" sz="1400" dirty="0">
                <a:solidFill>
                  <a:srgbClr val="002060"/>
                </a:solidFill>
                <a:latin typeface="Times New Roman" panose="02020603050405020304" pitchFamily="18" charset="0"/>
                <a:cs typeface="Times New Roman" panose="02020603050405020304" pitchFamily="18" charset="0"/>
              </a:rPr>
              <a:t>delle informazioni verbali </a:t>
            </a:r>
            <a:r>
              <a:rPr lang="it-IT" sz="1400" dirty="0" smtClean="0">
                <a:solidFill>
                  <a:srgbClr val="002060"/>
                </a:solidFill>
                <a:latin typeface="Times New Roman" panose="02020603050405020304" pitchFamily="18" charset="0"/>
                <a:cs typeface="Times New Roman" panose="02020603050405020304" pitchFamily="18" charset="0"/>
              </a:rPr>
              <a:t>ed aritmetiche.</a:t>
            </a:r>
          </a:p>
          <a:p>
            <a:pPr marL="425196" indent="-342900" algn="just">
              <a:lnSpc>
                <a:spcPct val="150000"/>
              </a:lnSpc>
              <a:buFont typeface="+mj-lt"/>
              <a:buAutoNum type="arabicPeriod"/>
            </a:pPr>
            <a:r>
              <a:rPr lang="it-IT" sz="1400" b="1" dirty="0">
                <a:solidFill>
                  <a:srgbClr val="002060"/>
                </a:solidFill>
                <a:latin typeface="Times New Roman" panose="02020603050405020304" pitchFamily="18" charset="0"/>
                <a:cs typeface="Times New Roman" panose="02020603050405020304" pitchFamily="18" charset="0"/>
              </a:rPr>
              <a:t>R</a:t>
            </a:r>
            <a:r>
              <a:rPr lang="it-IT" sz="1400" b="1" dirty="0" smtClean="0">
                <a:solidFill>
                  <a:srgbClr val="002060"/>
                </a:solidFill>
                <a:latin typeface="Times New Roman" panose="02020603050405020304" pitchFamily="18" charset="0"/>
                <a:cs typeface="Times New Roman" panose="02020603050405020304" pitchFamily="18" charset="0"/>
              </a:rPr>
              <a:t>appresentazione</a:t>
            </a:r>
            <a:r>
              <a:rPr lang="it-IT" sz="1400" dirty="0" smtClean="0">
                <a:solidFill>
                  <a:srgbClr val="002060"/>
                </a:solidFill>
                <a:latin typeface="Times New Roman" panose="02020603050405020304" pitchFamily="18" charset="0"/>
                <a:cs typeface="Times New Roman" panose="02020603050405020304" pitchFamily="18" charset="0"/>
              </a:rPr>
              <a:t> </a:t>
            </a:r>
            <a:r>
              <a:rPr lang="it-IT" sz="1400" dirty="0">
                <a:solidFill>
                  <a:srgbClr val="002060"/>
                </a:solidFill>
                <a:latin typeface="Times New Roman" panose="02020603050405020304" pitchFamily="18" charset="0"/>
                <a:cs typeface="Times New Roman" panose="02020603050405020304" pitchFamily="18" charset="0"/>
              </a:rPr>
              <a:t>del </a:t>
            </a:r>
            <a:r>
              <a:rPr lang="it-IT" sz="1400" dirty="0" smtClean="0">
                <a:solidFill>
                  <a:srgbClr val="002060"/>
                </a:solidFill>
                <a:latin typeface="Times New Roman" panose="02020603050405020304" pitchFamily="18" charset="0"/>
                <a:cs typeface="Times New Roman" panose="02020603050405020304" pitchFamily="18" charset="0"/>
              </a:rPr>
              <a:t>testo: </a:t>
            </a:r>
            <a:r>
              <a:rPr lang="it-IT" sz="1400" dirty="0">
                <a:solidFill>
                  <a:srgbClr val="002060"/>
                </a:solidFill>
                <a:latin typeface="Times New Roman" panose="02020603050405020304" pitchFamily="18" charset="0"/>
                <a:cs typeface="Times New Roman" panose="02020603050405020304" pitchFamily="18" charset="0"/>
              </a:rPr>
              <a:t>permette </a:t>
            </a:r>
            <a:r>
              <a:rPr lang="it-IT" sz="1400" dirty="0" smtClean="0">
                <a:solidFill>
                  <a:srgbClr val="002060"/>
                </a:solidFill>
                <a:latin typeface="Times New Roman" panose="02020603050405020304" pitchFamily="18" charset="0"/>
                <a:cs typeface="Times New Roman" panose="02020603050405020304" pitchFamily="18" charset="0"/>
              </a:rPr>
              <a:t>la </a:t>
            </a:r>
            <a:r>
              <a:rPr lang="it-IT" sz="1400" dirty="0">
                <a:solidFill>
                  <a:srgbClr val="002060"/>
                </a:solidFill>
                <a:latin typeface="Times New Roman" panose="02020603050405020304" pitchFamily="18" charset="0"/>
                <a:cs typeface="Times New Roman" panose="02020603050405020304" pitchFamily="18" charset="0"/>
              </a:rPr>
              <a:t>strutturazione delle relazioni logiche tra i dati e la domanda attraverso </a:t>
            </a:r>
            <a:r>
              <a:rPr lang="it-IT" sz="1400" dirty="0" smtClean="0">
                <a:solidFill>
                  <a:srgbClr val="002060"/>
                </a:solidFill>
                <a:latin typeface="Times New Roman" panose="02020603050405020304" pitchFamily="18" charset="0"/>
                <a:cs typeface="Times New Roman" panose="02020603050405020304" pitchFamily="18" charset="0"/>
              </a:rPr>
              <a:t>schematizzazioni.</a:t>
            </a:r>
          </a:p>
          <a:p>
            <a:pPr marL="425196" indent="-342900" algn="just">
              <a:lnSpc>
                <a:spcPct val="150000"/>
              </a:lnSpc>
              <a:buFont typeface="+mj-lt"/>
              <a:buAutoNum type="arabicPeriod"/>
            </a:pPr>
            <a:r>
              <a:rPr lang="it-IT" sz="1400" b="1" dirty="0" smtClean="0">
                <a:solidFill>
                  <a:srgbClr val="002060"/>
                </a:solidFill>
                <a:latin typeface="Times New Roman" panose="02020603050405020304" pitchFamily="18" charset="0"/>
                <a:cs typeface="Times New Roman" panose="02020603050405020304" pitchFamily="18" charset="0"/>
              </a:rPr>
              <a:t>Categorizzazione</a:t>
            </a:r>
            <a:r>
              <a:rPr lang="it-IT" sz="1400" dirty="0" smtClean="0">
                <a:solidFill>
                  <a:srgbClr val="002060"/>
                </a:solidFill>
                <a:latin typeface="Times New Roman" panose="02020603050405020304" pitchFamily="18" charset="0"/>
                <a:cs typeface="Times New Roman" panose="02020603050405020304" pitchFamily="18" charset="0"/>
              </a:rPr>
              <a:t>: capacità </a:t>
            </a:r>
            <a:r>
              <a:rPr lang="it-IT" sz="1400" dirty="0">
                <a:solidFill>
                  <a:srgbClr val="002060"/>
                </a:solidFill>
                <a:latin typeface="Times New Roman" panose="02020603050405020304" pitchFamily="18" charset="0"/>
                <a:cs typeface="Times New Roman" panose="02020603050405020304" pitchFamily="18" charset="0"/>
              </a:rPr>
              <a:t>che, attraverso il riconoscimento delle somiglianze e delle differenze degli schemi risolutori, consente di individuare come simili i problemi che si risolvono nello </a:t>
            </a:r>
            <a:r>
              <a:rPr lang="it-IT" sz="1400" dirty="0" smtClean="0">
                <a:solidFill>
                  <a:srgbClr val="002060"/>
                </a:solidFill>
                <a:latin typeface="Times New Roman" panose="02020603050405020304" pitchFamily="18" charset="0"/>
                <a:cs typeface="Times New Roman" panose="02020603050405020304" pitchFamily="18" charset="0"/>
              </a:rPr>
              <a:t>stesso modo </a:t>
            </a:r>
            <a:r>
              <a:rPr lang="it-IT" sz="1400" dirty="0">
                <a:solidFill>
                  <a:srgbClr val="002060"/>
                </a:solidFill>
                <a:latin typeface="Times New Roman" panose="02020603050405020304" pitchFamily="18" charset="0"/>
                <a:cs typeface="Times New Roman" panose="02020603050405020304" pitchFamily="18" charset="0"/>
              </a:rPr>
              <a:t>e quindi appartenenti alla stessa </a:t>
            </a:r>
            <a:r>
              <a:rPr lang="it-IT" sz="1400" dirty="0" smtClean="0">
                <a:solidFill>
                  <a:srgbClr val="002060"/>
                </a:solidFill>
                <a:latin typeface="Times New Roman" panose="02020603050405020304" pitchFamily="18" charset="0"/>
                <a:cs typeface="Times New Roman" panose="02020603050405020304" pitchFamily="18" charset="0"/>
              </a:rPr>
              <a:t>categoria.</a:t>
            </a:r>
          </a:p>
          <a:p>
            <a:pPr marL="425196" indent="-342900" algn="just">
              <a:lnSpc>
                <a:spcPct val="150000"/>
              </a:lnSpc>
              <a:buFont typeface="+mj-lt"/>
              <a:buAutoNum type="arabicPeriod"/>
            </a:pPr>
            <a:r>
              <a:rPr lang="it-IT" sz="1400" b="1" dirty="0" smtClean="0">
                <a:solidFill>
                  <a:srgbClr val="002060"/>
                </a:solidFill>
                <a:latin typeface="Times New Roman" panose="02020603050405020304" pitchFamily="18" charset="0"/>
                <a:cs typeface="Times New Roman" panose="02020603050405020304" pitchFamily="18" charset="0"/>
              </a:rPr>
              <a:t>Pianificazione</a:t>
            </a:r>
            <a:r>
              <a:rPr lang="it-IT" sz="1400" dirty="0" smtClean="0">
                <a:solidFill>
                  <a:srgbClr val="002060"/>
                </a:solidFill>
                <a:latin typeface="Times New Roman" panose="02020603050405020304" pitchFamily="18" charset="0"/>
                <a:cs typeface="Times New Roman" panose="02020603050405020304" pitchFamily="18" charset="0"/>
              </a:rPr>
              <a:t>: consente l’elaborazione </a:t>
            </a:r>
            <a:r>
              <a:rPr lang="it-IT" sz="1400" dirty="0">
                <a:solidFill>
                  <a:srgbClr val="002060"/>
                </a:solidFill>
                <a:latin typeface="Times New Roman" panose="02020603050405020304" pitchFamily="18" charset="0"/>
                <a:cs typeface="Times New Roman" panose="02020603050405020304" pitchFamily="18" charset="0"/>
              </a:rPr>
              <a:t>del piano di azione strutturato nella corretta sequenza del flusso e tradotto in operazioni di calcolo </a:t>
            </a:r>
            <a:r>
              <a:rPr lang="it-IT" sz="1400" dirty="0" smtClean="0">
                <a:solidFill>
                  <a:srgbClr val="002060"/>
                </a:solidFill>
                <a:latin typeface="Times New Roman" panose="02020603050405020304" pitchFamily="18" charset="0"/>
                <a:cs typeface="Times New Roman" panose="02020603050405020304" pitchFamily="18" charset="0"/>
              </a:rPr>
              <a:t>concrete. </a:t>
            </a:r>
          </a:p>
          <a:p>
            <a:pPr marL="425196" lvl="0" indent="-342900" algn="just">
              <a:lnSpc>
                <a:spcPct val="150000"/>
              </a:lnSpc>
              <a:buFont typeface="+mj-lt"/>
              <a:buAutoNum type="arabicPeriod"/>
            </a:pPr>
            <a:r>
              <a:rPr lang="it-IT" sz="1400" b="1" dirty="0" smtClean="0">
                <a:solidFill>
                  <a:srgbClr val="002060"/>
                </a:solidFill>
                <a:latin typeface="Times New Roman" panose="02020603050405020304" pitchFamily="18" charset="0"/>
                <a:cs typeface="Times New Roman" panose="02020603050405020304" pitchFamily="18" charset="0"/>
              </a:rPr>
              <a:t>Svolgimento</a:t>
            </a:r>
            <a:r>
              <a:rPr lang="it-IT" sz="1400" dirty="0" smtClean="0">
                <a:solidFill>
                  <a:srgbClr val="002060"/>
                </a:solidFill>
                <a:latin typeface="Times New Roman" panose="02020603050405020304" pitchFamily="18" charset="0"/>
                <a:cs typeface="Times New Roman" panose="02020603050405020304" pitchFamily="18" charset="0"/>
              </a:rPr>
              <a:t>: permette di risolvere </a:t>
            </a:r>
            <a:r>
              <a:rPr lang="it-IT" sz="1400" dirty="0">
                <a:solidFill>
                  <a:srgbClr val="002060"/>
                </a:solidFill>
                <a:latin typeface="Times New Roman" panose="02020603050405020304" pitchFamily="18" charset="0"/>
                <a:cs typeface="Times New Roman" panose="02020603050405020304" pitchFamily="18" charset="0"/>
              </a:rPr>
              <a:t>problemi aritmetici, riconoscendo l’eventuale possibilità di seguire percorsi risolutivi diversi.</a:t>
            </a:r>
          </a:p>
          <a:p>
            <a:pPr marL="425196" lvl="0" indent="-342900" algn="just">
              <a:lnSpc>
                <a:spcPct val="150000"/>
              </a:lnSpc>
              <a:buFont typeface="+mj-lt"/>
              <a:buAutoNum type="arabicPeriod"/>
            </a:pPr>
            <a:r>
              <a:rPr lang="it-IT" sz="1400" b="1" dirty="0" smtClean="0">
                <a:solidFill>
                  <a:srgbClr val="002060"/>
                </a:solidFill>
                <a:latin typeface="Times New Roman" panose="02020603050405020304" pitchFamily="18" charset="0"/>
                <a:cs typeface="Times New Roman" panose="02020603050405020304" pitchFamily="18" charset="0"/>
              </a:rPr>
              <a:t>Monitoraggio ed autovalutazione: </a:t>
            </a:r>
            <a:r>
              <a:rPr lang="it-IT" sz="1400" dirty="0" smtClean="0">
                <a:solidFill>
                  <a:srgbClr val="002060"/>
                </a:solidFill>
                <a:latin typeface="Times New Roman" panose="02020603050405020304" pitchFamily="18" charset="0"/>
                <a:cs typeface="Times New Roman" panose="02020603050405020304" pitchFamily="18" charset="0"/>
              </a:rPr>
              <a:t>consente</a:t>
            </a:r>
            <a:r>
              <a:rPr lang="it-IT" sz="1400" b="1" dirty="0" smtClean="0">
                <a:solidFill>
                  <a:srgbClr val="002060"/>
                </a:solidFill>
                <a:latin typeface="Times New Roman" panose="02020603050405020304" pitchFamily="18" charset="0"/>
                <a:cs typeface="Times New Roman" panose="02020603050405020304" pitchFamily="18" charset="0"/>
              </a:rPr>
              <a:t> </a:t>
            </a:r>
            <a:r>
              <a:rPr lang="it-IT" sz="1400" dirty="0" smtClean="0">
                <a:solidFill>
                  <a:srgbClr val="002060"/>
                </a:solidFill>
                <a:latin typeface="Times New Roman" panose="02020603050405020304" pitchFamily="18" charset="0"/>
                <a:cs typeface="Times New Roman" panose="02020603050405020304" pitchFamily="18" charset="0"/>
              </a:rPr>
              <a:t>di monitorare e di valutare </a:t>
            </a:r>
            <a:r>
              <a:rPr lang="it-IT" sz="1400" dirty="0">
                <a:solidFill>
                  <a:srgbClr val="002060"/>
                </a:solidFill>
                <a:latin typeface="Times New Roman" panose="02020603050405020304" pitchFamily="18" charset="0"/>
                <a:cs typeface="Times New Roman" panose="02020603050405020304" pitchFamily="18" charset="0"/>
              </a:rPr>
              <a:t>la propria prestazione</a:t>
            </a:r>
            <a:r>
              <a:rPr lang="it-IT" sz="1400" dirty="0" smtClean="0">
                <a:solidFill>
                  <a:srgbClr val="002060"/>
                </a:solidFill>
                <a:latin typeface="Times New Roman" panose="02020603050405020304" pitchFamily="18" charset="0"/>
                <a:cs typeface="Times New Roman" panose="02020603050405020304" pitchFamily="18" charset="0"/>
              </a:rPr>
              <a:t>.</a:t>
            </a:r>
          </a:p>
          <a:p>
            <a:pPr marL="82296" lvl="0" indent="0" algn="just">
              <a:lnSpc>
                <a:spcPct val="150000"/>
              </a:lnSpc>
              <a:buNone/>
            </a:pPr>
            <a:r>
              <a:rPr lang="it-IT" sz="1200" dirty="0" smtClean="0">
                <a:solidFill>
                  <a:srgbClr val="002060"/>
                </a:solidFill>
                <a:latin typeface="Times New Roman" panose="02020603050405020304" pitchFamily="18" charset="0"/>
                <a:cs typeface="Times New Roman" panose="02020603050405020304" pitchFamily="18" charset="0"/>
              </a:rPr>
              <a:t> </a:t>
            </a:r>
          </a:p>
          <a:p>
            <a:pPr marL="82296" lvl="0" indent="0" algn="just">
              <a:lnSpc>
                <a:spcPct val="150000"/>
              </a:lnSpc>
              <a:buNone/>
            </a:pPr>
            <a:r>
              <a:rPr lang="it-IT" sz="1200" dirty="0" smtClean="0">
                <a:solidFill>
                  <a:srgbClr val="002060"/>
                </a:solidFill>
                <a:latin typeface="Times New Roman" panose="02020603050405020304" pitchFamily="18" charset="0"/>
                <a:cs typeface="Times New Roman" panose="02020603050405020304" pitchFamily="18" charset="0"/>
              </a:rPr>
              <a:t>(Lucangeli</a:t>
            </a:r>
            <a:r>
              <a:rPr lang="it-IT" sz="1200" dirty="0">
                <a:solidFill>
                  <a:srgbClr val="002060"/>
                </a:solidFill>
                <a:latin typeface="Times New Roman" panose="02020603050405020304" pitchFamily="18" charset="0"/>
                <a:cs typeface="Times New Roman" panose="02020603050405020304" pitchFamily="18" charset="0"/>
              </a:rPr>
              <a:t>, D., De Candia, C., &amp; </a:t>
            </a:r>
            <a:r>
              <a:rPr lang="it-IT" sz="1200" dirty="0" err="1">
                <a:solidFill>
                  <a:srgbClr val="002060"/>
                </a:solidFill>
                <a:latin typeface="Times New Roman" panose="02020603050405020304" pitchFamily="18" charset="0"/>
                <a:cs typeface="Times New Roman" panose="02020603050405020304" pitchFamily="18" charset="0"/>
              </a:rPr>
              <a:t>Cibinel</a:t>
            </a:r>
            <a:r>
              <a:rPr lang="it-IT" sz="1200" dirty="0">
                <a:solidFill>
                  <a:srgbClr val="002060"/>
                </a:solidFill>
                <a:latin typeface="Times New Roman" panose="02020603050405020304" pitchFamily="18" charset="0"/>
                <a:cs typeface="Times New Roman" panose="02020603050405020304" pitchFamily="18" charset="0"/>
              </a:rPr>
              <a:t>, N. (2009). </a:t>
            </a:r>
            <a:r>
              <a:rPr lang="it-IT" sz="1200" i="1" dirty="0">
                <a:solidFill>
                  <a:srgbClr val="002060"/>
                </a:solidFill>
                <a:latin typeface="Times New Roman" panose="02020603050405020304" pitchFamily="18" charset="0"/>
                <a:cs typeface="Times New Roman" panose="02020603050405020304" pitchFamily="18" charset="0"/>
              </a:rPr>
              <a:t>Risolvere problemi in 6 mosse: Potenziamento del </a:t>
            </a:r>
            <a:r>
              <a:rPr lang="it-IT" sz="1200" i="1" dirty="0" err="1">
                <a:solidFill>
                  <a:srgbClr val="002060"/>
                </a:solidFill>
                <a:latin typeface="Times New Roman" panose="02020603050405020304" pitchFamily="18" charset="0"/>
                <a:cs typeface="Times New Roman" panose="02020603050405020304" pitchFamily="18" charset="0"/>
              </a:rPr>
              <a:t>problem</a:t>
            </a:r>
            <a:r>
              <a:rPr lang="it-IT" sz="1200" i="1" dirty="0">
                <a:solidFill>
                  <a:srgbClr val="002060"/>
                </a:solidFill>
                <a:latin typeface="Times New Roman" panose="02020603050405020304" pitchFamily="18" charset="0"/>
                <a:cs typeface="Times New Roman" panose="02020603050405020304" pitchFamily="18" charset="0"/>
              </a:rPr>
              <a:t> </a:t>
            </a:r>
            <a:r>
              <a:rPr lang="it-IT" sz="1200" i="1" dirty="0" err="1">
                <a:solidFill>
                  <a:srgbClr val="002060"/>
                </a:solidFill>
                <a:latin typeface="Times New Roman" panose="02020603050405020304" pitchFamily="18" charset="0"/>
                <a:cs typeface="Times New Roman" panose="02020603050405020304" pitchFamily="18" charset="0"/>
              </a:rPr>
              <a:t>solving</a:t>
            </a:r>
            <a:r>
              <a:rPr lang="it-IT" sz="1200" i="1" dirty="0">
                <a:solidFill>
                  <a:srgbClr val="002060"/>
                </a:solidFill>
                <a:latin typeface="Times New Roman" panose="02020603050405020304" pitchFamily="18" charset="0"/>
                <a:cs typeface="Times New Roman" panose="02020603050405020304" pitchFamily="18" charset="0"/>
              </a:rPr>
              <a:t> matematico per il secondo ciclo della scuola primaria</a:t>
            </a:r>
            <a:r>
              <a:rPr lang="it-IT" sz="1200" dirty="0">
                <a:solidFill>
                  <a:srgbClr val="002060"/>
                </a:solidFill>
                <a:latin typeface="Times New Roman" panose="02020603050405020304" pitchFamily="18" charset="0"/>
                <a:cs typeface="Times New Roman" panose="02020603050405020304" pitchFamily="18" charset="0"/>
              </a:rPr>
              <a:t>. Trento: </a:t>
            </a:r>
            <a:r>
              <a:rPr lang="it-IT" sz="1200" dirty="0" err="1" smtClean="0">
                <a:solidFill>
                  <a:srgbClr val="002060"/>
                </a:solidFill>
                <a:latin typeface="Times New Roman" panose="02020603050405020304" pitchFamily="18" charset="0"/>
                <a:cs typeface="Times New Roman" panose="02020603050405020304" pitchFamily="18" charset="0"/>
              </a:rPr>
              <a:t>Erickson</a:t>
            </a:r>
            <a:r>
              <a:rPr lang="it-IT" sz="1200" dirty="0">
                <a:solidFill>
                  <a:srgbClr val="002060"/>
                </a:solidFill>
                <a:latin typeface="Times New Roman" panose="02020603050405020304" pitchFamily="18" charset="0"/>
                <a:cs typeface="Times New Roman" panose="02020603050405020304" pitchFamily="18" charset="0"/>
              </a:rPr>
              <a:t>)</a:t>
            </a:r>
          </a:p>
          <a:p>
            <a:pPr marL="82296" indent="0">
              <a:lnSpc>
                <a:spcPct val="150000"/>
              </a:lnSpc>
              <a:buNone/>
            </a:pPr>
            <a:endParaRPr lang="it-IT" sz="1400" dirty="0" smtClean="0">
              <a:solidFill>
                <a:srgbClr val="002060"/>
              </a:solidFill>
              <a:latin typeface="Times New Roman" panose="02020603050405020304" pitchFamily="18" charset="0"/>
              <a:cs typeface="Times New Roman" panose="02020603050405020304" pitchFamily="18" charset="0"/>
            </a:endParaRPr>
          </a:p>
          <a:p>
            <a:pPr marL="425196" indent="-342900">
              <a:lnSpc>
                <a:spcPct val="150000"/>
              </a:lnSpc>
              <a:buFont typeface="+mj-lt"/>
              <a:buAutoNum type="arabicPeriod"/>
            </a:pPr>
            <a:endParaRPr lang="it-IT" sz="1400" dirty="0" smtClean="0">
              <a:latin typeface="Times New Roman" panose="02020603050405020304" pitchFamily="18" charset="0"/>
              <a:cs typeface="Times New Roman" panose="02020603050405020304" pitchFamily="18" charset="0"/>
            </a:endParaRPr>
          </a:p>
          <a:p>
            <a:pPr marL="82296" indent="0">
              <a:lnSpc>
                <a:spcPct val="150000"/>
              </a:lnSpc>
              <a:buNone/>
            </a:pPr>
            <a:endParaRPr lang="it-IT"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551906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L’intervento inclusivo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a:xfrm>
            <a:off x="1435608" y="1916832"/>
            <a:ext cx="7498080" cy="4331568"/>
          </a:xfrm>
        </p:spPr>
        <p:txBody>
          <a:bodyPr>
            <a:normAutofit fontScale="92500"/>
          </a:bodyPr>
          <a:lstStyle/>
          <a:p>
            <a:pPr marL="82296" indent="0" algn="just">
              <a:lnSpc>
                <a:spcPct val="150000"/>
              </a:lnSpc>
              <a:spcBef>
                <a:spcPts val="0"/>
              </a:spcBef>
              <a:buNone/>
            </a:pPr>
            <a:r>
              <a:rPr lang="it-IT" sz="2400" dirty="0">
                <a:solidFill>
                  <a:srgbClr val="002060"/>
                </a:solidFill>
                <a:latin typeface="Times New Roman" panose="02020603050405020304" pitchFamily="18" charset="0"/>
                <a:cs typeface="Times New Roman" panose="02020603050405020304" pitchFamily="18" charset="0"/>
              </a:rPr>
              <a:t>In un primo momento, attraverso la tecnica del </a:t>
            </a:r>
            <a:r>
              <a:rPr lang="it-IT" sz="2400" dirty="0" err="1">
                <a:solidFill>
                  <a:srgbClr val="002060"/>
                </a:solidFill>
                <a:latin typeface="Times New Roman" panose="02020603050405020304" pitchFamily="18" charset="0"/>
                <a:cs typeface="Times New Roman" panose="02020603050405020304" pitchFamily="18" charset="0"/>
              </a:rPr>
              <a:t>Jigsaw</a:t>
            </a:r>
            <a:r>
              <a:rPr lang="it-IT" sz="2400" dirty="0">
                <a:solidFill>
                  <a:srgbClr val="002060"/>
                </a:solidFill>
                <a:latin typeface="Times New Roman" panose="02020603050405020304" pitchFamily="18" charset="0"/>
                <a:cs typeface="Times New Roman" panose="02020603050405020304" pitchFamily="18" charset="0"/>
              </a:rPr>
              <a:t>, ciascun alunno è diventato esperto in due delle componenti cognitive coinvolte nella risoluzione di problemi</a:t>
            </a:r>
            <a:r>
              <a:rPr lang="it-IT" sz="2400" dirty="0" smtClean="0">
                <a:solidFill>
                  <a:srgbClr val="002060"/>
                </a:solidFill>
                <a:latin typeface="Times New Roman" panose="02020603050405020304" pitchFamily="18" charset="0"/>
                <a:cs typeface="Times New Roman" panose="02020603050405020304" pitchFamily="18" charset="0"/>
              </a:rPr>
              <a:t>.</a:t>
            </a:r>
          </a:p>
          <a:p>
            <a:pPr marL="82296" indent="0" algn="just">
              <a:lnSpc>
                <a:spcPct val="150000"/>
              </a:lnSpc>
              <a:spcBef>
                <a:spcPts val="0"/>
              </a:spcBef>
              <a:buNone/>
            </a:pPr>
            <a:r>
              <a:rPr lang="it-IT" sz="2400" dirty="0">
                <a:solidFill>
                  <a:srgbClr val="002060"/>
                </a:solidFill>
                <a:latin typeface="Times New Roman" panose="02020603050405020304" pitchFamily="18" charset="0"/>
                <a:cs typeface="Times New Roman" panose="02020603050405020304" pitchFamily="18" charset="0"/>
              </a:rPr>
              <a:t>In seguito, i bambini, suddivisi in piccoli gruppi, formati da tre alunni ciascuno (ogni bambino esperto di due delle componenti cognitive coinvolte nel </a:t>
            </a:r>
            <a:r>
              <a:rPr lang="it-IT" sz="2400" dirty="0" err="1">
                <a:solidFill>
                  <a:srgbClr val="002060"/>
                </a:solidFill>
                <a:latin typeface="Times New Roman" panose="02020603050405020304" pitchFamily="18" charset="0"/>
                <a:cs typeface="Times New Roman" panose="02020603050405020304" pitchFamily="18" charset="0"/>
              </a:rPr>
              <a:t>problem</a:t>
            </a:r>
            <a:r>
              <a:rPr lang="it-IT" sz="2400" dirty="0">
                <a:solidFill>
                  <a:srgbClr val="002060"/>
                </a:solidFill>
                <a:latin typeface="Times New Roman" panose="02020603050405020304" pitchFamily="18" charset="0"/>
                <a:cs typeface="Times New Roman" panose="02020603050405020304" pitchFamily="18" charset="0"/>
              </a:rPr>
              <a:t> </a:t>
            </a:r>
            <a:r>
              <a:rPr lang="it-IT" sz="2400" dirty="0" err="1">
                <a:solidFill>
                  <a:srgbClr val="002060"/>
                </a:solidFill>
                <a:latin typeface="Times New Roman" panose="02020603050405020304" pitchFamily="18" charset="0"/>
                <a:cs typeface="Times New Roman" panose="02020603050405020304" pitchFamily="18" charset="0"/>
              </a:rPr>
              <a:t>solving</a:t>
            </a:r>
            <a:r>
              <a:rPr lang="it-IT" sz="2400" dirty="0">
                <a:solidFill>
                  <a:srgbClr val="002060"/>
                </a:solidFill>
                <a:latin typeface="Times New Roman" panose="02020603050405020304" pitchFamily="18" charset="0"/>
                <a:cs typeface="Times New Roman" panose="02020603050405020304" pitchFamily="18" charset="0"/>
              </a:rPr>
              <a:t>), hanno risolto in modo cooperativo, attivo e partecipativo alcuni problemi matematici.</a:t>
            </a:r>
            <a:br>
              <a:rPr lang="it-IT" sz="2400" dirty="0">
                <a:solidFill>
                  <a:srgbClr val="002060"/>
                </a:solidFill>
                <a:latin typeface="Times New Roman" panose="02020603050405020304" pitchFamily="18" charset="0"/>
                <a:cs typeface="Times New Roman" panose="02020603050405020304" pitchFamily="18" charset="0"/>
              </a:rPr>
            </a:br>
            <a:r>
              <a:rPr lang="it-IT" sz="2400" dirty="0" smtClean="0">
                <a:solidFill>
                  <a:srgbClr val="002060"/>
                </a:solidFill>
                <a:latin typeface="Times New Roman" panose="02020603050405020304" pitchFamily="18" charset="0"/>
                <a:cs typeface="Times New Roman" panose="02020603050405020304" pitchFamily="18" charset="0"/>
              </a:rPr>
              <a:t> </a:t>
            </a:r>
            <a:endParaRPr lang="it-IT" sz="2400" dirty="0">
              <a:solidFill>
                <a:srgbClr val="002060"/>
              </a:solidFill>
            </a:endParaRPr>
          </a:p>
        </p:txBody>
      </p:sp>
    </p:spTree>
    <p:extLst>
      <p:ext uri="{BB962C8B-B14F-4D97-AF65-F5344CB8AC3E}">
        <p14:creationId xmlns:p14="http://schemas.microsoft.com/office/powerpoint/2010/main" xmlns="" val="41231760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35608" y="274320"/>
            <a:ext cx="7498080" cy="5962992"/>
          </a:xfrm>
        </p:spPr>
        <p:txBody>
          <a:bodyPr>
            <a:normAutofit/>
          </a:bodyPr>
          <a:lstStyle/>
          <a:p>
            <a:pPr algn="just">
              <a:lnSpc>
                <a:spcPct val="150000"/>
              </a:lnSpc>
            </a:pPr>
            <a:r>
              <a:rPr lang="it-IT" sz="2400" dirty="0">
                <a:effectLst/>
                <a:latin typeface="Times New Roman" panose="02020603050405020304" pitchFamily="18" charset="0"/>
                <a:cs typeface="Times New Roman" panose="02020603050405020304" pitchFamily="18" charset="0"/>
              </a:rPr>
              <a:t>L’intervento didattico progettato, volto allo sviluppo della competenza </a:t>
            </a:r>
            <a:r>
              <a:rPr lang="it-IT" sz="2400" i="1" dirty="0">
                <a:effectLst/>
                <a:latin typeface="Times New Roman" panose="02020603050405020304" pitchFamily="18" charset="0"/>
                <a:cs typeface="Times New Roman" panose="02020603050405020304" pitchFamily="18" charset="0"/>
              </a:rPr>
              <a:t>risolvere problemi</a:t>
            </a:r>
            <a:r>
              <a:rPr lang="it-IT" sz="2400" dirty="0">
                <a:effectLst/>
                <a:latin typeface="Times New Roman" panose="02020603050405020304" pitchFamily="18" charset="0"/>
                <a:cs typeface="Times New Roman" panose="02020603050405020304" pitchFamily="18" charset="0"/>
              </a:rPr>
              <a:t>, è suddiviso in tre fasi, articolate ciascuna in un numero differente di interventi, per un totale di otto incontri, ognuno dei quali ha inteso promuovere il raggiungimento di uno o più traguardi di apprendimento riferiti al sapere disciplinare. </a:t>
            </a:r>
          </a:p>
        </p:txBody>
      </p:sp>
    </p:spTree>
    <p:extLst>
      <p:ext uri="{BB962C8B-B14F-4D97-AF65-F5344CB8AC3E}">
        <p14:creationId xmlns:p14="http://schemas.microsoft.com/office/powerpoint/2010/main" xmlns="" val="1198186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6179016"/>
          </a:xfrm>
        </p:spPr>
        <p:txBody>
          <a:bodyPr>
            <a:noAutofit/>
          </a:bodyPr>
          <a:lstStyle/>
          <a:p>
            <a:pPr algn="just">
              <a:lnSpc>
                <a:spcPct val="150000"/>
              </a:lnSpc>
            </a:pPr>
            <a:r>
              <a:rPr lang="it-IT" sz="1600" dirty="0">
                <a:effectLst/>
                <a:latin typeface="Times New Roman" panose="02020603050405020304" pitchFamily="18" charset="0"/>
                <a:cs typeface="Times New Roman" panose="02020603050405020304" pitchFamily="18" charset="0"/>
              </a:rPr>
              <a:t>La </a:t>
            </a:r>
            <a:r>
              <a:rPr lang="it-IT" sz="1600" i="1" dirty="0">
                <a:effectLst/>
                <a:latin typeface="Times New Roman" panose="02020603050405020304" pitchFamily="18" charset="0"/>
                <a:cs typeface="Times New Roman" panose="02020603050405020304" pitchFamily="18" charset="0"/>
              </a:rPr>
              <a:t>prima fase </a:t>
            </a:r>
            <a:r>
              <a:rPr lang="it-IT" sz="1600" dirty="0">
                <a:effectLst/>
                <a:latin typeface="Times New Roman" panose="02020603050405020304" pitchFamily="18" charset="0"/>
                <a:cs typeface="Times New Roman" panose="02020603050405020304" pitchFamily="18" charset="0"/>
              </a:rPr>
              <a:t>è propedeutica allo sviluppo della tematica centrale dell’intervento didattico, ossia il </a:t>
            </a:r>
            <a:r>
              <a:rPr lang="it-IT" sz="1600" dirty="0" err="1">
                <a:effectLst/>
                <a:latin typeface="Times New Roman" panose="02020603050405020304" pitchFamily="18" charset="0"/>
                <a:cs typeface="Times New Roman" panose="02020603050405020304" pitchFamily="18" charset="0"/>
              </a:rPr>
              <a:t>problem</a:t>
            </a:r>
            <a:r>
              <a:rPr lang="it-IT" sz="1600" dirty="0">
                <a:effectLst/>
                <a:latin typeface="Times New Roman" panose="02020603050405020304" pitchFamily="18" charset="0"/>
                <a:cs typeface="Times New Roman" panose="02020603050405020304" pitchFamily="18" charset="0"/>
              </a:rPr>
              <a:t> </a:t>
            </a:r>
            <a:r>
              <a:rPr lang="it-IT" sz="1600" dirty="0" err="1">
                <a:effectLst/>
                <a:latin typeface="Times New Roman" panose="02020603050405020304" pitchFamily="18" charset="0"/>
                <a:cs typeface="Times New Roman" panose="02020603050405020304" pitchFamily="18" charset="0"/>
              </a:rPr>
              <a:t>solving</a:t>
            </a:r>
            <a:r>
              <a:rPr lang="it-IT" sz="1600" dirty="0">
                <a:effectLst/>
                <a:latin typeface="Times New Roman" panose="02020603050405020304" pitchFamily="18" charset="0"/>
                <a:cs typeface="Times New Roman" panose="02020603050405020304" pitchFamily="18" charset="0"/>
              </a:rPr>
              <a:t> matematico. La fase è composta da due incontri, riguardanti l’approfondimento delle componenti cognitive coinvolte nella risoluzione di un problema, quali la comprensione della situazione problema attraverso l’identificazione e l’integrazione delle informazioni verbali/aritmetiche; la rappresentazione dello schema; la categorizzazione, cioè la classificazione della struttura matematica del problema; la pianificazione delle procedure e delle operazioni; lo svolgimento; il monitoraggio e l’autovalutazione. In particolare, nel corso di questa fase i bambini sono diventati esperti delle componenti cognitive coinvolte nell’abilità di soluzione dei problemi aritmetici tramite la tecnica del </a:t>
            </a:r>
            <a:r>
              <a:rPr lang="it-IT" sz="1600" dirty="0" err="1">
                <a:effectLst/>
                <a:latin typeface="Times New Roman" panose="02020603050405020304" pitchFamily="18" charset="0"/>
                <a:cs typeface="Times New Roman" panose="02020603050405020304" pitchFamily="18" charset="0"/>
              </a:rPr>
              <a:t>Jigsaw</a:t>
            </a:r>
            <a:r>
              <a:rPr lang="it-IT" sz="1600" dirty="0">
                <a:effectLst/>
                <a:latin typeface="Times New Roman" panose="02020603050405020304" pitchFamily="18" charset="0"/>
                <a:cs typeface="Times New Roman" panose="02020603050405020304" pitchFamily="18" charset="0"/>
              </a:rPr>
              <a:t>. Le esperienze proposte nel corso di questa fase hanno permesso ai bambini di raggiungere il seguente traguardo di apprendimento: riconoscere le componenti cognitive coinvolte nella risoluzione di un </a:t>
            </a:r>
            <a:r>
              <a:rPr lang="it-IT" sz="1600" dirty="0" smtClean="0">
                <a:effectLst/>
                <a:latin typeface="Times New Roman" panose="02020603050405020304" pitchFamily="18" charset="0"/>
                <a:cs typeface="Times New Roman" panose="02020603050405020304" pitchFamily="18" charset="0"/>
              </a:rPr>
              <a:t>problema.</a:t>
            </a:r>
            <a:endParaRPr lang="it-IT" sz="16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303733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692696"/>
            <a:ext cx="7498080" cy="5904656"/>
          </a:xfrm>
        </p:spPr>
        <p:txBody>
          <a:bodyPr>
            <a:normAutofit fontScale="90000"/>
          </a:bodyPr>
          <a:lstStyle/>
          <a:p>
            <a:pPr algn="just">
              <a:lnSpc>
                <a:spcPct val="150000"/>
              </a:lnSpc>
            </a:pPr>
            <a:r>
              <a:rPr lang="it-IT" sz="2200" dirty="0">
                <a:effectLst/>
                <a:latin typeface="Times New Roman" panose="02020603050405020304" pitchFamily="18" charset="0"/>
                <a:cs typeface="Times New Roman" panose="02020603050405020304" pitchFamily="18" charset="0"/>
              </a:rPr>
              <a:t>La </a:t>
            </a:r>
            <a:r>
              <a:rPr lang="it-IT" sz="2200" i="1" dirty="0">
                <a:effectLst/>
                <a:latin typeface="Times New Roman" panose="02020603050405020304" pitchFamily="18" charset="0"/>
                <a:cs typeface="Times New Roman" panose="02020603050405020304" pitchFamily="18" charset="0"/>
              </a:rPr>
              <a:t>seconda fase </a:t>
            </a:r>
            <a:r>
              <a:rPr lang="it-IT" sz="2200" dirty="0" smtClean="0">
                <a:effectLst/>
                <a:latin typeface="Times New Roman" panose="02020603050405020304" pitchFamily="18" charset="0"/>
                <a:cs typeface="Times New Roman" panose="02020603050405020304" pitchFamily="18" charset="0"/>
              </a:rPr>
              <a:t>comprende </a:t>
            </a:r>
            <a:r>
              <a:rPr lang="it-IT" sz="2200" dirty="0">
                <a:effectLst/>
                <a:latin typeface="Times New Roman" panose="02020603050405020304" pitchFamily="18" charset="0"/>
                <a:cs typeface="Times New Roman" panose="02020603050405020304" pitchFamily="18" charset="0"/>
              </a:rPr>
              <a:t>il maggior numero di lezioni, per un totale di cinque. Nel corso di questa fase i bambini hanno co</a:t>
            </a:r>
            <a:r>
              <a:rPr lang="it-IT" sz="2200" b="1" dirty="0">
                <a:effectLst/>
                <a:latin typeface="Times New Roman" panose="02020603050405020304" pitchFamily="18" charset="0"/>
                <a:cs typeface="Times New Roman" panose="02020603050405020304" pitchFamily="18" charset="0"/>
              </a:rPr>
              <a:t>-</a:t>
            </a:r>
            <a:r>
              <a:rPr lang="it-IT" sz="2200" dirty="0">
                <a:effectLst/>
                <a:latin typeface="Times New Roman" panose="02020603050405020304" pitchFamily="18" charset="0"/>
                <a:cs typeface="Times New Roman" panose="02020603050405020304" pitchFamily="18" charset="0"/>
              </a:rPr>
              <a:t>costruito la conoscenza (attraverso la metodologia del Cooperative Learning) al fine di potenziare il </a:t>
            </a:r>
            <a:r>
              <a:rPr lang="it-IT" sz="2200" dirty="0" err="1">
                <a:effectLst/>
                <a:latin typeface="Times New Roman" panose="02020603050405020304" pitchFamily="18" charset="0"/>
                <a:cs typeface="Times New Roman" panose="02020603050405020304" pitchFamily="18" charset="0"/>
              </a:rPr>
              <a:t>problem</a:t>
            </a:r>
            <a:r>
              <a:rPr lang="it-IT" sz="2200" dirty="0">
                <a:effectLst/>
                <a:latin typeface="Times New Roman" panose="02020603050405020304" pitchFamily="18" charset="0"/>
                <a:cs typeface="Times New Roman" panose="02020603050405020304" pitchFamily="18" charset="0"/>
              </a:rPr>
              <a:t> </a:t>
            </a:r>
            <a:r>
              <a:rPr lang="it-IT" sz="2200" dirty="0" err="1">
                <a:effectLst/>
                <a:latin typeface="Times New Roman" panose="02020603050405020304" pitchFamily="18" charset="0"/>
                <a:cs typeface="Times New Roman" panose="02020603050405020304" pitchFamily="18" charset="0"/>
              </a:rPr>
              <a:t>solving</a:t>
            </a:r>
            <a:r>
              <a:rPr lang="it-IT" sz="2200" dirty="0">
                <a:effectLst/>
                <a:latin typeface="Times New Roman" panose="02020603050405020304" pitchFamily="18" charset="0"/>
                <a:cs typeface="Times New Roman" panose="02020603050405020304" pitchFamily="18" charset="0"/>
              </a:rPr>
              <a:t> matematico. In questa fase sono stati proposti alcuni problemi in cui veniva esercitato l’intero flusso delle componenti coinvolte nella risoluzione, in modo tale da guidare i bambini all’interno dei meccanismi individuati dalla ricerca come discriminanti tra i buoni e i cattivi solutori. </a:t>
            </a:r>
            <a:r>
              <a:rPr lang="it-IT" sz="2400" dirty="0">
                <a:effectLst/>
                <a:latin typeface="Times New Roman" panose="02020603050405020304" pitchFamily="18" charset="0"/>
                <a:cs typeface="Times New Roman" panose="02020603050405020304" pitchFamily="18" charset="0"/>
              </a:rPr>
              <a:t/>
            </a:r>
            <a:br>
              <a:rPr lang="it-IT" sz="2400" dirty="0">
                <a:effectLst/>
                <a:latin typeface="Times New Roman" panose="02020603050405020304" pitchFamily="18" charset="0"/>
                <a:cs typeface="Times New Roman" panose="02020603050405020304" pitchFamily="18" charset="0"/>
              </a:rPr>
            </a:br>
            <a:r>
              <a:rPr lang="it-IT" sz="1800" dirty="0" smtClean="0">
                <a:effectLst/>
                <a:latin typeface="Times New Roman" panose="02020603050405020304" pitchFamily="18" charset="0"/>
                <a:cs typeface="Times New Roman" panose="02020603050405020304" pitchFamily="18" charset="0"/>
              </a:rPr>
              <a:t> </a:t>
            </a:r>
            <a:r>
              <a:rPr lang="it-IT" dirty="0"/>
              <a:t/>
            </a:r>
            <a:br>
              <a:rPr lang="it-IT" dirty="0"/>
            </a:br>
            <a:endParaRPr lang="it-IT" dirty="0"/>
          </a:p>
        </p:txBody>
      </p:sp>
    </p:spTree>
    <p:extLst>
      <p:ext uri="{BB962C8B-B14F-4D97-AF65-F5344CB8AC3E}">
        <p14:creationId xmlns:p14="http://schemas.microsoft.com/office/powerpoint/2010/main" xmlns="" val="30754126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6107008"/>
          </a:xfrm>
        </p:spPr>
        <p:txBody>
          <a:bodyPr>
            <a:noAutofit/>
          </a:bodyPr>
          <a:lstStyle/>
          <a:p>
            <a:pPr>
              <a:lnSpc>
                <a:spcPct val="150000"/>
              </a:lnSpc>
              <a:spcBef>
                <a:spcPts val="0"/>
              </a:spcBef>
            </a:pPr>
            <a:r>
              <a:rPr lang="it-IT" sz="1800" dirty="0">
                <a:effectLst/>
                <a:latin typeface="Times New Roman" panose="02020603050405020304" pitchFamily="18" charset="0"/>
                <a:cs typeface="Times New Roman" panose="02020603050405020304" pitchFamily="18" charset="0"/>
              </a:rPr>
              <a:t>Nello specifico, le esperienze proposte hanno permesso ai bambini di raggiungere i seguenti traguardi di apprendimento </a:t>
            </a:r>
            <a:r>
              <a:rPr lang="it-IT" sz="1800" dirty="0" smtClean="0">
                <a:effectLst/>
                <a:latin typeface="Times New Roman" panose="02020603050405020304" pitchFamily="18" charset="0"/>
                <a:cs typeface="Times New Roman" panose="02020603050405020304" pitchFamily="18" charset="0"/>
              </a:rPr>
              <a:t>disciplinari:</a:t>
            </a:r>
            <a:r>
              <a:rPr lang="it-IT" sz="1800" dirty="0">
                <a:effectLst/>
                <a:latin typeface="Times New Roman" panose="02020603050405020304" pitchFamily="18" charset="0"/>
                <a:cs typeface="Times New Roman" panose="02020603050405020304" pitchFamily="18" charset="0"/>
              </a:rPr>
              <a:t/>
            </a:r>
            <a:br>
              <a:rPr lang="it-IT" sz="1800" dirty="0">
                <a:effectLst/>
                <a:latin typeface="Times New Roman" panose="02020603050405020304" pitchFamily="18" charset="0"/>
                <a:cs typeface="Times New Roman" panose="02020603050405020304" pitchFamily="18" charset="0"/>
              </a:rPr>
            </a:br>
            <a:r>
              <a:rPr lang="it-IT" sz="1800" dirty="0" smtClean="0">
                <a:effectLst/>
                <a:latin typeface="Times New Roman" panose="02020603050405020304" pitchFamily="18" charset="0"/>
                <a:cs typeface="Times New Roman" panose="02020603050405020304" pitchFamily="18" charset="0"/>
              </a:rPr>
              <a:t>- Comprendere </a:t>
            </a:r>
            <a:r>
              <a:rPr lang="it-IT" sz="1800" dirty="0">
                <a:effectLst/>
                <a:latin typeface="Times New Roman" panose="02020603050405020304" pitchFamily="18" charset="0"/>
                <a:cs typeface="Times New Roman" panose="02020603050405020304" pitchFamily="18" charset="0"/>
              </a:rPr>
              <a:t>la situazione-problema attraverso l’identificazione e l’integrazione delle informazioni verbali e </a:t>
            </a:r>
            <a:r>
              <a:rPr lang="it-IT" sz="1800" dirty="0" smtClean="0">
                <a:effectLst/>
                <a:latin typeface="Times New Roman" panose="02020603050405020304" pitchFamily="18" charset="0"/>
                <a:cs typeface="Times New Roman" panose="02020603050405020304" pitchFamily="18" charset="0"/>
              </a:rPr>
              <a:t>aritmetiche.</a:t>
            </a:r>
            <a:br>
              <a:rPr lang="it-IT" sz="1800" dirty="0" smtClean="0">
                <a:effectLst/>
                <a:latin typeface="Times New Roman" panose="02020603050405020304" pitchFamily="18" charset="0"/>
                <a:cs typeface="Times New Roman" panose="02020603050405020304" pitchFamily="18" charset="0"/>
              </a:rPr>
            </a:br>
            <a:r>
              <a:rPr lang="it-IT" sz="1800" dirty="0" smtClean="0">
                <a:effectLst/>
                <a:latin typeface="Times New Roman" panose="02020603050405020304" pitchFamily="18" charset="0"/>
                <a:cs typeface="Times New Roman" panose="02020603050405020304" pitchFamily="18" charset="0"/>
              </a:rPr>
              <a:t>- Elaborare </a:t>
            </a:r>
            <a:r>
              <a:rPr lang="it-IT" sz="1800" dirty="0">
                <a:effectLst/>
                <a:latin typeface="Times New Roman" panose="02020603050405020304" pitchFamily="18" charset="0"/>
                <a:cs typeface="Times New Roman" panose="02020603050405020304" pitchFamily="18" charset="0"/>
              </a:rPr>
              <a:t>l’immagine mentale di un </a:t>
            </a:r>
            <a:r>
              <a:rPr lang="it-IT" sz="1800" dirty="0" smtClean="0">
                <a:effectLst/>
                <a:latin typeface="Times New Roman" panose="02020603050405020304" pitchFamily="18" charset="0"/>
                <a:cs typeface="Times New Roman" panose="02020603050405020304" pitchFamily="18" charset="0"/>
              </a:rPr>
              <a:t>problema. </a:t>
            </a:r>
            <a:br>
              <a:rPr lang="it-IT" sz="1800" dirty="0" smtClean="0">
                <a:effectLst/>
                <a:latin typeface="Times New Roman" panose="02020603050405020304" pitchFamily="18" charset="0"/>
                <a:cs typeface="Times New Roman" panose="02020603050405020304" pitchFamily="18" charset="0"/>
              </a:rPr>
            </a:br>
            <a:r>
              <a:rPr lang="it-IT" sz="1800" dirty="0" smtClean="0">
                <a:effectLst/>
                <a:latin typeface="Times New Roman" panose="02020603050405020304" pitchFamily="18" charset="0"/>
                <a:cs typeface="Times New Roman" panose="02020603050405020304" pitchFamily="18" charset="0"/>
              </a:rPr>
              <a:t>- Individuare </a:t>
            </a:r>
            <a:r>
              <a:rPr lang="it-IT" sz="1800" dirty="0">
                <a:effectLst/>
                <a:latin typeface="Times New Roman" panose="02020603050405020304" pitchFamily="18" charset="0"/>
                <a:cs typeface="Times New Roman" panose="02020603050405020304" pitchFamily="18" charset="0"/>
              </a:rPr>
              <a:t>e riconoscere la categoria prototipica del problema proposto. </a:t>
            </a:r>
            <a:br>
              <a:rPr lang="it-IT" sz="1800" dirty="0">
                <a:effectLst/>
                <a:latin typeface="Times New Roman" panose="02020603050405020304" pitchFamily="18" charset="0"/>
                <a:cs typeface="Times New Roman" panose="02020603050405020304" pitchFamily="18" charset="0"/>
              </a:rPr>
            </a:br>
            <a:r>
              <a:rPr lang="it-IT" sz="1800" dirty="0" smtClean="0">
                <a:effectLst/>
                <a:latin typeface="Times New Roman" panose="02020603050405020304" pitchFamily="18" charset="0"/>
                <a:cs typeface="Times New Roman" panose="02020603050405020304" pitchFamily="18" charset="0"/>
              </a:rPr>
              <a:t>- Riconoscere </a:t>
            </a:r>
            <a:r>
              <a:rPr lang="it-IT" sz="1800" dirty="0">
                <a:effectLst/>
                <a:latin typeface="Times New Roman" panose="02020603050405020304" pitchFamily="18" charset="0"/>
                <a:cs typeface="Times New Roman" panose="02020603050405020304" pitchFamily="18" charset="0"/>
              </a:rPr>
              <a:t>la necessità di risolvere un problema attraverso la costruzione di passaggi in sequenza. </a:t>
            </a:r>
            <a:br>
              <a:rPr lang="it-IT" sz="1800" dirty="0">
                <a:effectLst/>
                <a:latin typeface="Times New Roman" panose="02020603050405020304" pitchFamily="18" charset="0"/>
                <a:cs typeface="Times New Roman" panose="02020603050405020304" pitchFamily="18" charset="0"/>
              </a:rPr>
            </a:br>
            <a:r>
              <a:rPr lang="it-IT" sz="1800" dirty="0" smtClean="0">
                <a:effectLst/>
                <a:latin typeface="Times New Roman" panose="02020603050405020304" pitchFamily="18" charset="0"/>
                <a:cs typeface="Times New Roman" panose="02020603050405020304" pitchFamily="18" charset="0"/>
              </a:rPr>
              <a:t>- Risolvere </a:t>
            </a:r>
            <a:r>
              <a:rPr lang="it-IT" sz="1800" dirty="0">
                <a:effectLst/>
                <a:latin typeface="Times New Roman" panose="02020603050405020304" pitchFamily="18" charset="0"/>
                <a:cs typeface="Times New Roman" panose="02020603050405020304" pitchFamily="18" charset="0"/>
              </a:rPr>
              <a:t>problemi aritmetici, riconoscendo l’eventuale possibilità di seguire percorsi risolutivi diversi. </a:t>
            </a:r>
            <a:br>
              <a:rPr lang="it-IT" sz="1800" dirty="0">
                <a:effectLst/>
                <a:latin typeface="Times New Roman" panose="02020603050405020304" pitchFamily="18" charset="0"/>
                <a:cs typeface="Times New Roman" panose="02020603050405020304" pitchFamily="18" charset="0"/>
              </a:rPr>
            </a:br>
            <a:r>
              <a:rPr lang="it-IT" sz="1800" dirty="0" smtClean="0">
                <a:effectLst/>
                <a:latin typeface="Times New Roman" panose="02020603050405020304" pitchFamily="18" charset="0"/>
                <a:cs typeface="Times New Roman" panose="02020603050405020304" pitchFamily="18" charset="0"/>
              </a:rPr>
              <a:t>- Riuscire </a:t>
            </a:r>
            <a:r>
              <a:rPr lang="it-IT" sz="1800" dirty="0">
                <a:effectLst/>
                <a:latin typeface="Times New Roman" panose="02020603050405020304" pitchFamily="18" charset="0"/>
                <a:cs typeface="Times New Roman" panose="02020603050405020304" pitchFamily="18" charset="0"/>
              </a:rPr>
              <a:t>a monitorare e a valutare la propria prestazione.</a:t>
            </a:r>
            <a:endParaRPr lang="it-IT" sz="2000" dirty="0"/>
          </a:p>
        </p:txBody>
      </p:sp>
    </p:spTree>
    <p:extLst>
      <p:ext uri="{BB962C8B-B14F-4D97-AF65-F5344CB8AC3E}">
        <p14:creationId xmlns:p14="http://schemas.microsoft.com/office/powerpoint/2010/main" xmlns="" val="3682109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2060"/>
                </a:solidFill>
                <a:effectLst/>
                <a:latin typeface="Times New Roman" panose="02020603050405020304" pitchFamily="18" charset="0"/>
                <a:cs typeface="Times New Roman" panose="02020603050405020304" pitchFamily="18" charset="0"/>
              </a:rPr>
              <a:t>Un esempio di lezione</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447800"/>
            <a:ext cx="7498080" cy="4933528"/>
          </a:xfrm>
        </p:spPr>
        <p:txBody>
          <a:bodyPr>
            <a:noAutofit/>
          </a:bodyPr>
          <a:lstStyle/>
          <a:p>
            <a:pPr marL="82296" indent="0" algn="just">
              <a:lnSpc>
                <a:spcPct val="170000"/>
              </a:lnSpc>
              <a:spcBef>
                <a:spcPts val="0"/>
              </a:spcBef>
              <a:buNone/>
            </a:pPr>
            <a:r>
              <a:rPr lang="it-IT" sz="1100" dirty="0">
                <a:solidFill>
                  <a:srgbClr val="002060"/>
                </a:solidFill>
                <a:latin typeface="Times New Roman" panose="02020603050405020304" pitchFamily="18" charset="0"/>
                <a:cs typeface="Times New Roman" panose="02020603050405020304" pitchFamily="18" charset="0"/>
              </a:rPr>
              <a:t>Ho iniziato la lezione salutando i bambini ed invitandoli a ricordare e a riassumere brevemente quanto effettuato nel corso dell’incontro precedente. Successivamente, ho comunicato agli allievi che nel corso della lezione avrebbero risolto un problema, divisi in piccoli gruppi, relativo alla tematica matematica della compravendita. Ho, quindi, formato quattro gruppi costituiti da tre bambini ciascuno (diversi rispetto a quelli delle lezioni precedenti) in modo tale che all’interno di ogni gruppo fossero presenti esperti di tutte le componenti cognitive implicate nel </a:t>
            </a:r>
            <a:r>
              <a:rPr lang="it-IT" sz="1100" dirty="0" err="1">
                <a:solidFill>
                  <a:srgbClr val="002060"/>
                </a:solidFill>
                <a:latin typeface="Times New Roman" panose="02020603050405020304" pitchFamily="18" charset="0"/>
                <a:cs typeface="Times New Roman" panose="02020603050405020304" pitchFamily="18" charset="0"/>
              </a:rPr>
              <a:t>problem</a:t>
            </a:r>
            <a:r>
              <a:rPr lang="it-IT" sz="1100" dirty="0">
                <a:solidFill>
                  <a:srgbClr val="002060"/>
                </a:solidFill>
                <a:latin typeface="Times New Roman" panose="02020603050405020304" pitchFamily="18" charset="0"/>
                <a:cs typeface="Times New Roman" panose="02020603050405020304" pitchFamily="18" charset="0"/>
              </a:rPr>
              <a:t> </a:t>
            </a:r>
            <a:r>
              <a:rPr lang="it-IT" sz="1100" dirty="0" err="1">
                <a:solidFill>
                  <a:srgbClr val="002060"/>
                </a:solidFill>
                <a:latin typeface="Times New Roman" panose="02020603050405020304" pitchFamily="18" charset="0"/>
                <a:cs typeface="Times New Roman" panose="02020603050405020304" pitchFamily="18" charset="0"/>
              </a:rPr>
              <a:t>solving</a:t>
            </a:r>
            <a:r>
              <a:rPr lang="it-IT" sz="1100" dirty="0">
                <a:solidFill>
                  <a:srgbClr val="002060"/>
                </a:solidFill>
                <a:latin typeface="Times New Roman" panose="02020603050405020304" pitchFamily="18" charset="0"/>
                <a:cs typeface="Times New Roman" panose="02020603050405020304" pitchFamily="18" charset="0"/>
              </a:rPr>
              <a:t> matematico. In seguito, ho dettato agli alunni il testo del problema; </a:t>
            </a:r>
            <a:r>
              <a:rPr lang="it-IT" sz="1100" dirty="0" smtClean="0">
                <a:solidFill>
                  <a:srgbClr val="002060"/>
                </a:solidFill>
                <a:latin typeface="Times New Roman" panose="02020603050405020304" pitchFamily="18" charset="0"/>
                <a:cs typeface="Times New Roman" panose="02020603050405020304" pitchFamily="18" charset="0"/>
              </a:rPr>
              <a:t>alcuni bambini hanno </a:t>
            </a:r>
            <a:r>
              <a:rPr lang="it-IT" sz="1100" dirty="0">
                <a:solidFill>
                  <a:srgbClr val="002060"/>
                </a:solidFill>
                <a:latin typeface="Times New Roman" panose="02020603050405020304" pitchFamily="18" charset="0"/>
                <a:cs typeface="Times New Roman" panose="02020603050405020304" pitchFamily="18" charset="0"/>
              </a:rPr>
              <a:t>scritto il testo avvalendosi di un programma di videoscrittura. Il testo, poi, è stato stampato ed incollato sul </a:t>
            </a:r>
            <a:r>
              <a:rPr lang="it-IT" sz="1100" dirty="0" smtClean="0">
                <a:solidFill>
                  <a:srgbClr val="002060"/>
                </a:solidFill>
                <a:latin typeface="Times New Roman" panose="02020603050405020304" pitchFamily="18" charset="0"/>
                <a:cs typeface="Times New Roman" panose="02020603050405020304" pitchFamily="18" charset="0"/>
              </a:rPr>
              <a:t>quaderno. </a:t>
            </a:r>
          </a:p>
          <a:p>
            <a:pPr marL="82296" indent="0" algn="just">
              <a:lnSpc>
                <a:spcPct val="170000"/>
              </a:lnSpc>
              <a:spcBef>
                <a:spcPts val="0"/>
              </a:spcBef>
              <a:buNone/>
            </a:pPr>
            <a:r>
              <a:rPr lang="it-IT" sz="1100" dirty="0" smtClean="0">
                <a:solidFill>
                  <a:srgbClr val="002060"/>
                </a:solidFill>
                <a:latin typeface="Times New Roman" panose="02020603050405020304" pitchFamily="18" charset="0"/>
                <a:cs typeface="Times New Roman" panose="02020603050405020304" pitchFamily="18" charset="0"/>
              </a:rPr>
              <a:t>Dopo </a:t>
            </a:r>
            <a:r>
              <a:rPr lang="it-IT" sz="1100" dirty="0">
                <a:solidFill>
                  <a:srgbClr val="002060"/>
                </a:solidFill>
                <a:latin typeface="Times New Roman" panose="02020603050405020304" pitchFamily="18" charset="0"/>
                <a:cs typeface="Times New Roman" panose="02020603050405020304" pitchFamily="18" charset="0"/>
              </a:rPr>
              <a:t>aver dettato agli alunni </a:t>
            </a:r>
            <a:r>
              <a:rPr lang="it-IT" sz="1100" dirty="0" smtClean="0">
                <a:solidFill>
                  <a:srgbClr val="002060"/>
                </a:solidFill>
                <a:latin typeface="Times New Roman" panose="02020603050405020304" pitchFamily="18" charset="0"/>
                <a:cs typeface="Times New Roman" panose="02020603050405020304" pitchFamily="18" charset="0"/>
              </a:rPr>
              <a:t>il </a:t>
            </a:r>
            <a:r>
              <a:rPr lang="it-IT" sz="1100" dirty="0">
                <a:solidFill>
                  <a:srgbClr val="002060"/>
                </a:solidFill>
                <a:latin typeface="Times New Roman" panose="02020603050405020304" pitchFamily="18" charset="0"/>
                <a:cs typeface="Times New Roman" panose="02020603050405020304" pitchFamily="18" charset="0"/>
              </a:rPr>
              <a:t>problema ho spiegato loro le attività da svolgere, ho scritto le consegne alla lavagna ed ho invitato i bambini ad iniziare l’attività. Poiché si trattava di un problema abbastanza complesso ho distribuito ad ogni gruppo un cartoncino riportante il testo del problema semplificato.</a:t>
            </a:r>
          </a:p>
          <a:p>
            <a:pPr marL="82296" indent="0" algn="just">
              <a:lnSpc>
                <a:spcPct val="170000"/>
              </a:lnSpc>
              <a:spcBef>
                <a:spcPts val="0"/>
              </a:spcBef>
              <a:buNone/>
            </a:pPr>
            <a:r>
              <a:rPr lang="it-IT" sz="1100" dirty="0">
                <a:solidFill>
                  <a:srgbClr val="002060"/>
                </a:solidFill>
                <a:latin typeface="Times New Roman" panose="02020603050405020304" pitchFamily="18" charset="0"/>
                <a:cs typeface="Times New Roman" panose="02020603050405020304" pitchFamily="18" charset="0"/>
              </a:rPr>
              <a:t>Agli alunni è stato chiesto di: sottolineare nel testo del problema i dati necessari alla soluzione; evidenziare i quantificatori; completare con i dati mancanti la rappresentazione del problema; scrivere il piano di soluzione; svolgere le operazioni; rispondere alle </a:t>
            </a:r>
            <a:r>
              <a:rPr lang="it-IT" sz="1100" dirty="0" smtClean="0">
                <a:solidFill>
                  <a:srgbClr val="002060"/>
                </a:solidFill>
                <a:latin typeface="Times New Roman" panose="02020603050405020304" pitchFamily="18" charset="0"/>
                <a:cs typeface="Times New Roman" panose="02020603050405020304" pitchFamily="18" charset="0"/>
              </a:rPr>
              <a:t>domande.</a:t>
            </a:r>
            <a:endParaRPr lang="it-IT" sz="1100" dirty="0">
              <a:solidFill>
                <a:srgbClr val="002060"/>
              </a:solidFill>
              <a:latin typeface="Times New Roman" panose="02020603050405020304" pitchFamily="18" charset="0"/>
              <a:cs typeface="Times New Roman" panose="02020603050405020304" pitchFamily="18" charset="0"/>
            </a:endParaRPr>
          </a:p>
          <a:p>
            <a:pPr marL="82296" indent="0" algn="just">
              <a:lnSpc>
                <a:spcPct val="170000"/>
              </a:lnSpc>
              <a:spcBef>
                <a:spcPts val="0"/>
              </a:spcBef>
              <a:buNone/>
            </a:pPr>
            <a:r>
              <a:rPr lang="it-IT" sz="1100" dirty="0">
                <a:solidFill>
                  <a:srgbClr val="002060"/>
                </a:solidFill>
                <a:latin typeface="Times New Roman" panose="02020603050405020304" pitchFamily="18" charset="0"/>
                <a:cs typeface="Times New Roman" panose="02020603050405020304" pitchFamily="18" charset="0"/>
              </a:rPr>
              <a:t>Quando tutti i gruppi avevano risolto il problema ho proposto loro una riflessione in plenaria sul risultato ottenuto e sulle strategie risolutive messe in atto, nonché sulla qualità dell’interazione sociale e della partecipazione di tutti e di ciascuno all’attività di ogni piccolo gruppo. In seguito a tale riflessione ho consegnato i compiti per casa, relativi all’argomento affrontato nel corso della lezione. Ho concluso l’incontro salutando i bambini e comunicando loro il programma per </a:t>
            </a:r>
            <a:r>
              <a:rPr lang="it-IT" sz="1100" dirty="0" smtClean="0">
                <a:solidFill>
                  <a:srgbClr val="002060"/>
                </a:solidFill>
                <a:latin typeface="Times New Roman" panose="02020603050405020304" pitchFamily="18" charset="0"/>
                <a:cs typeface="Times New Roman" panose="02020603050405020304" pitchFamily="18" charset="0"/>
              </a:rPr>
              <a:t>l’incontro successivo.</a:t>
            </a:r>
            <a:endParaRPr lang="it-IT" sz="1100" dirty="0">
              <a:solidFill>
                <a:srgbClr val="002060"/>
              </a:solidFill>
              <a:latin typeface="Times New Roman" panose="02020603050405020304" pitchFamily="18" charset="0"/>
              <a:cs typeface="Times New Roman" panose="02020603050405020304" pitchFamily="18" charset="0"/>
            </a:endParaRPr>
          </a:p>
          <a:p>
            <a:pPr marL="82296" indent="0" algn="just">
              <a:lnSpc>
                <a:spcPct val="170000"/>
              </a:lnSpc>
              <a:spcBef>
                <a:spcPts val="0"/>
              </a:spcBef>
              <a:buNone/>
            </a:pPr>
            <a:endParaRPr lang="it-IT" sz="1050" dirty="0">
              <a:solidFill>
                <a:srgbClr val="002060"/>
              </a:solidFill>
            </a:endParaRPr>
          </a:p>
        </p:txBody>
      </p:sp>
    </p:spTree>
    <p:extLst>
      <p:ext uri="{BB962C8B-B14F-4D97-AF65-F5344CB8AC3E}">
        <p14:creationId xmlns:p14="http://schemas.microsoft.com/office/powerpoint/2010/main" xmlns="" val="2898560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r>
              <a:rPr lang="it-IT" sz="3200" b="1" dirty="0" smtClean="0">
                <a:effectLst/>
                <a:latin typeface="Times New Roman" panose="02020603050405020304" pitchFamily="18" charset="0"/>
                <a:cs typeface="Times New Roman" panose="02020603050405020304" pitchFamily="18" charset="0"/>
              </a:rPr>
              <a:t>La cura educativa</a:t>
            </a:r>
            <a:endParaRPr lang="it-IT" sz="3200" b="1" dirty="0">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p:txBody>
          <a:bodyPr anchor="ctr">
            <a:normAutofit fontScale="62500" lnSpcReduction="20000"/>
          </a:bodyPr>
          <a:lstStyle/>
          <a:p>
            <a:pPr marL="82296" indent="0" algn="just">
              <a:lnSpc>
                <a:spcPct val="170000"/>
              </a:lnSpc>
              <a:buNone/>
            </a:pPr>
            <a:r>
              <a:rPr lang="it-IT" sz="4000" b="1" dirty="0" smtClean="0">
                <a:solidFill>
                  <a:srgbClr val="002060"/>
                </a:solidFill>
                <a:latin typeface="Times New Roman" panose="02020603050405020304" pitchFamily="18" charset="0"/>
                <a:cs typeface="Times New Roman" panose="02020603050405020304" pitchFamily="18" charset="0"/>
              </a:rPr>
              <a:t>Cura educativa </a:t>
            </a:r>
            <a:r>
              <a:rPr lang="it-IT" sz="4000" dirty="0" smtClean="0">
                <a:solidFill>
                  <a:srgbClr val="002060"/>
                </a:solidFill>
                <a:latin typeface="Times New Roman" panose="02020603050405020304" pitchFamily="18" charset="0"/>
                <a:cs typeface="Times New Roman" panose="02020603050405020304" pitchFamily="18" charset="0"/>
              </a:rPr>
              <a:t>come </a:t>
            </a:r>
            <a:r>
              <a:rPr lang="it-IT" sz="4000" b="1" dirty="0" smtClean="0">
                <a:solidFill>
                  <a:srgbClr val="002060"/>
                </a:solidFill>
                <a:latin typeface="Times New Roman" panose="02020603050405020304" pitchFamily="18" charset="0"/>
                <a:cs typeface="Times New Roman" panose="02020603050405020304" pitchFamily="18" charset="0"/>
              </a:rPr>
              <a:t>pratica di cambiamento</a:t>
            </a:r>
            <a:r>
              <a:rPr lang="it-IT" sz="4000" dirty="0" smtClean="0">
                <a:solidFill>
                  <a:srgbClr val="002060"/>
                </a:solidFill>
                <a:latin typeface="Times New Roman" panose="02020603050405020304" pitchFamily="18" charset="0"/>
                <a:cs typeface="Times New Roman" panose="02020603050405020304" pitchFamily="18" charset="0"/>
              </a:rPr>
              <a:t>, volta al riconoscimento di ogni e di qualsiasi diversità (</a:t>
            </a:r>
            <a:r>
              <a:rPr lang="it-IT" sz="4000" dirty="0" err="1" smtClean="0">
                <a:solidFill>
                  <a:srgbClr val="002060"/>
                </a:solidFill>
                <a:latin typeface="Times New Roman" panose="02020603050405020304" pitchFamily="18" charset="0"/>
                <a:cs typeface="Times New Roman" panose="02020603050405020304" pitchFamily="18" charset="0"/>
              </a:rPr>
              <a:t>Gaspari</a:t>
            </a:r>
            <a:r>
              <a:rPr lang="it-IT" sz="4000" dirty="0" smtClean="0">
                <a:solidFill>
                  <a:srgbClr val="002060"/>
                </a:solidFill>
                <a:latin typeface="Times New Roman" panose="02020603050405020304" pitchFamily="18" charset="0"/>
                <a:cs typeface="Times New Roman" panose="02020603050405020304" pitchFamily="18" charset="0"/>
              </a:rPr>
              <a:t>, 2002). È proprio il cambiamento, ovvero il potenziamento e il conseguente miglioramento delle performance del bambino disabile, nel rispetto delle sue peculiarità e potenzialità, l’obiettivo che si è inteso raggiungere attraverso l’intervento inclusivo presentato.</a:t>
            </a:r>
          </a:p>
          <a:p>
            <a:endParaRPr lang="it-IT" dirty="0">
              <a:solidFill>
                <a:srgbClr val="002060"/>
              </a:solidFill>
            </a:endParaRPr>
          </a:p>
        </p:txBody>
      </p:sp>
    </p:spTree>
    <p:extLst>
      <p:ext uri="{BB962C8B-B14F-4D97-AF65-F5344CB8AC3E}">
        <p14:creationId xmlns:p14="http://schemas.microsoft.com/office/powerpoint/2010/main" xmlns="" val="12437224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5890984"/>
          </a:xfrm>
        </p:spPr>
        <p:txBody>
          <a:bodyPr>
            <a:normAutofit/>
          </a:bodyPr>
          <a:lstStyle/>
          <a:p>
            <a:pPr algn="just">
              <a:lnSpc>
                <a:spcPct val="150000"/>
              </a:lnSpc>
            </a:pPr>
            <a:r>
              <a:rPr lang="it-IT" sz="2400" dirty="0">
                <a:effectLst/>
                <a:latin typeface="Times New Roman" panose="02020603050405020304" pitchFamily="18" charset="0"/>
                <a:cs typeface="Times New Roman" panose="02020603050405020304" pitchFamily="18" charset="0"/>
              </a:rPr>
              <a:t>La </a:t>
            </a:r>
            <a:r>
              <a:rPr lang="it-IT" sz="2400" i="1" dirty="0">
                <a:effectLst/>
                <a:latin typeface="Times New Roman" panose="02020603050405020304" pitchFamily="18" charset="0"/>
                <a:cs typeface="Times New Roman" panose="02020603050405020304" pitchFamily="18" charset="0"/>
              </a:rPr>
              <a:t>terza fase</a:t>
            </a:r>
            <a:r>
              <a:rPr lang="it-IT" sz="2400" dirty="0">
                <a:effectLst/>
                <a:latin typeface="Times New Roman" panose="02020603050405020304" pitchFamily="18" charset="0"/>
                <a:cs typeface="Times New Roman" panose="02020603050405020304" pitchFamily="18" charset="0"/>
              </a:rPr>
              <a:t>, costituita da un unico incontro, ha previsto la riflessione, in plenaria, sul percorso svolto, nonché la verifica e la valutazione finale.</a:t>
            </a:r>
          </a:p>
        </p:txBody>
      </p:sp>
    </p:spTree>
    <p:extLst>
      <p:ext uri="{BB962C8B-B14F-4D97-AF65-F5344CB8AC3E}">
        <p14:creationId xmlns:p14="http://schemas.microsoft.com/office/powerpoint/2010/main" xmlns="" val="10695087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La valutazione</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a:xfrm>
            <a:off x="1435608" y="1700808"/>
            <a:ext cx="7498080" cy="4547592"/>
          </a:xfrm>
        </p:spPr>
        <p:txBody>
          <a:bodyPr>
            <a:normAutofit fontScale="62500" lnSpcReduction="20000"/>
          </a:bodyPr>
          <a:lstStyle/>
          <a:p>
            <a:pPr marL="82296" indent="0">
              <a:lnSpc>
                <a:spcPct val="160000"/>
              </a:lnSpc>
              <a:buNone/>
            </a:pPr>
            <a:r>
              <a:rPr lang="it-IT" sz="2800" i="1" dirty="0">
                <a:solidFill>
                  <a:srgbClr val="002060"/>
                </a:solidFill>
                <a:latin typeface="Times New Roman" panose="02020603050405020304" pitchFamily="18" charset="0"/>
                <a:cs typeface="Times New Roman" panose="02020603050405020304" pitchFamily="18" charset="0"/>
              </a:rPr>
              <a:t>“Cara signora,</a:t>
            </a:r>
            <a:endParaRPr lang="it-IT" sz="2800" dirty="0">
              <a:solidFill>
                <a:srgbClr val="002060"/>
              </a:solidFill>
              <a:latin typeface="Times New Roman" panose="02020603050405020304" pitchFamily="18" charset="0"/>
              <a:cs typeface="Times New Roman" panose="02020603050405020304" pitchFamily="18" charset="0"/>
            </a:endParaRPr>
          </a:p>
          <a:p>
            <a:pPr marL="82296" indent="0">
              <a:lnSpc>
                <a:spcPct val="160000"/>
              </a:lnSpc>
              <a:buNone/>
            </a:pPr>
            <a:r>
              <a:rPr lang="it-IT" sz="2800" i="1" dirty="0" smtClean="0">
                <a:solidFill>
                  <a:srgbClr val="002060"/>
                </a:solidFill>
                <a:latin typeface="Times New Roman" panose="02020603050405020304" pitchFamily="18" charset="0"/>
                <a:cs typeface="Times New Roman" panose="02020603050405020304" pitchFamily="18" charset="0"/>
              </a:rPr>
              <a:t>lei </a:t>
            </a:r>
            <a:r>
              <a:rPr lang="it-IT" sz="2800" i="1" dirty="0">
                <a:solidFill>
                  <a:srgbClr val="002060"/>
                </a:solidFill>
                <a:latin typeface="Times New Roman" panose="02020603050405020304" pitchFamily="18" charset="0"/>
                <a:cs typeface="Times New Roman" panose="02020603050405020304" pitchFamily="18" charset="0"/>
              </a:rPr>
              <a:t>di me non si ricorderà nemmeno il nome. Ne ha bocciati tanti.</a:t>
            </a:r>
            <a:endParaRPr lang="it-IT" sz="2800" dirty="0">
              <a:solidFill>
                <a:srgbClr val="002060"/>
              </a:solidFill>
              <a:latin typeface="Times New Roman" panose="02020603050405020304" pitchFamily="18" charset="0"/>
              <a:cs typeface="Times New Roman" panose="02020603050405020304" pitchFamily="18" charset="0"/>
            </a:endParaRPr>
          </a:p>
          <a:p>
            <a:pPr marL="82296" indent="0">
              <a:lnSpc>
                <a:spcPct val="160000"/>
              </a:lnSpc>
              <a:buNone/>
            </a:pPr>
            <a:r>
              <a:rPr lang="it-IT" sz="2800" i="1" dirty="0">
                <a:solidFill>
                  <a:srgbClr val="002060"/>
                </a:solidFill>
                <a:latin typeface="Times New Roman" panose="02020603050405020304" pitchFamily="18" charset="0"/>
                <a:cs typeface="Times New Roman" panose="02020603050405020304" pitchFamily="18" charset="0"/>
              </a:rPr>
              <a:t>…</a:t>
            </a:r>
            <a:endParaRPr lang="it-IT" sz="2800" dirty="0">
              <a:solidFill>
                <a:srgbClr val="002060"/>
              </a:solidFill>
              <a:latin typeface="Times New Roman" panose="02020603050405020304" pitchFamily="18" charset="0"/>
              <a:cs typeface="Times New Roman" panose="02020603050405020304" pitchFamily="18" charset="0"/>
            </a:endParaRPr>
          </a:p>
          <a:p>
            <a:pPr marL="82296" indent="0">
              <a:lnSpc>
                <a:spcPct val="160000"/>
              </a:lnSpc>
              <a:buNone/>
            </a:pPr>
            <a:r>
              <a:rPr lang="it-IT" sz="2800" i="1" dirty="0">
                <a:solidFill>
                  <a:srgbClr val="002060"/>
                </a:solidFill>
                <a:latin typeface="Times New Roman" panose="02020603050405020304" pitchFamily="18" charset="0"/>
                <a:cs typeface="Times New Roman" panose="02020603050405020304" pitchFamily="18" charset="0"/>
              </a:rPr>
              <a:t>&lt;Se un compito è da quattro io gli do quattro</a:t>
            </a:r>
            <a:r>
              <a:rPr lang="it-IT" sz="2800" i="1" dirty="0" smtClean="0">
                <a:solidFill>
                  <a:srgbClr val="002060"/>
                </a:solidFill>
                <a:latin typeface="Times New Roman" panose="02020603050405020304" pitchFamily="18" charset="0"/>
                <a:cs typeface="Times New Roman" panose="02020603050405020304" pitchFamily="18" charset="0"/>
              </a:rPr>
              <a:t>&gt;.</a:t>
            </a:r>
          </a:p>
          <a:p>
            <a:pPr marL="82296" indent="0">
              <a:lnSpc>
                <a:spcPct val="160000"/>
              </a:lnSpc>
              <a:buNone/>
            </a:pPr>
            <a:r>
              <a:rPr lang="it-IT" sz="2800" i="1" dirty="0" smtClean="0">
                <a:solidFill>
                  <a:srgbClr val="002060"/>
                </a:solidFill>
                <a:latin typeface="Times New Roman" panose="02020603050405020304" pitchFamily="18" charset="0"/>
                <a:cs typeface="Times New Roman" panose="02020603050405020304" pitchFamily="18" charset="0"/>
              </a:rPr>
              <a:t>…</a:t>
            </a:r>
          </a:p>
          <a:p>
            <a:pPr marL="82296" indent="0">
              <a:lnSpc>
                <a:spcPct val="160000"/>
              </a:lnSpc>
              <a:buNone/>
            </a:pPr>
            <a:r>
              <a:rPr lang="it-IT" sz="2800" i="1" dirty="0" smtClean="0">
                <a:solidFill>
                  <a:srgbClr val="002060"/>
                </a:solidFill>
                <a:latin typeface="Times New Roman" panose="02020603050405020304" pitchFamily="18" charset="0"/>
                <a:cs typeface="Times New Roman" panose="02020603050405020304" pitchFamily="18" charset="0"/>
              </a:rPr>
              <a:t> </a:t>
            </a:r>
            <a:r>
              <a:rPr lang="it-IT" sz="2800" i="1" dirty="0">
                <a:solidFill>
                  <a:srgbClr val="002060"/>
                </a:solidFill>
                <a:latin typeface="Times New Roman" panose="02020603050405020304" pitchFamily="18" charset="0"/>
                <a:cs typeface="Times New Roman" panose="02020603050405020304" pitchFamily="18" charset="0"/>
              </a:rPr>
              <a:t>E non capiva, poveretta, che era proprio di questo che era accusata. Perché non c’è nulla che </a:t>
            </a:r>
            <a:r>
              <a:rPr lang="it-IT" sz="2800" i="1" dirty="0" smtClean="0">
                <a:solidFill>
                  <a:srgbClr val="002060"/>
                </a:solidFill>
                <a:latin typeface="Times New Roman" panose="02020603050405020304" pitchFamily="18" charset="0"/>
                <a:cs typeface="Times New Roman" panose="02020603050405020304" pitchFamily="18" charset="0"/>
              </a:rPr>
              <a:t>sia ingiusto </a:t>
            </a:r>
            <a:r>
              <a:rPr lang="it-IT" sz="2800" i="1" dirty="0">
                <a:solidFill>
                  <a:srgbClr val="002060"/>
                </a:solidFill>
                <a:latin typeface="Times New Roman" panose="02020603050405020304" pitchFamily="18" charset="0"/>
                <a:cs typeface="Times New Roman" panose="02020603050405020304" pitchFamily="18" charset="0"/>
              </a:rPr>
              <a:t>quanto far le parti eguali fra disuguali.”</a:t>
            </a:r>
            <a:endParaRPr lang="it-IT" sz="2800" dirty="0">
              <a:solidFill>
                <a:srgbClr val="002060"/>
              </a:solidFill>
              <a:latin typeface="Times New Roman" panose="02020603050405020304" pitchFamily="18" charset="0"/>
              <a:cs typeface="Times New Roman" panose="02020603050405020304" pitchFamily="18" charset="0"/>
            </a:endParaRPr>
          </a:p>
          <a:p>
            <a:pPr marL="82296" indent="0">
              <a:lnSpc>
                <a:spcPct val="160000"/>
              </a:lnSpc>
              <a:buNone/>
            </a:pPr>
            <a:r>
              <a:rPr lang="it-IT" sz="2800" dirty="0">
                <a:solidFill>
                  <a:srgbClr val="002060"/>
                </a:solidFill>
                <a:latin typeface="Times New Roman" panose="02020603050405020304" pitchFamily="18" charset="0"/>
                <a:cs typeface="Times New Roman" panose="02020603050405020304" pitchFamily="18" charset="0"/>
              </a:rPr>
              <a:t> </a:t>
            </a:r>
            <a:endParaRPr lang="it-IT" sz="2800" dirty="0" smtClean="0">
              <a:solidFill>
                <a:srgbClr val="002060"/>
              </a:solidFill>
              <a:latin typeface="Times New Roman" panose="02020603050405020304" pitchFamily="18" charset="0"/>
              <a:cs typeface="Times New Roman" panose="02020603050405020304" pitchFamily="18" charset="0"/>
            </a:endParaRPr>
          </a:p>
          <a:p>
            <a:pPr marL="82296" indent="0">
              <a:lnSpc>
                <a:spcPct val="160000"/>
              </a:lnSpc>
              <a:buNone/>
            </a:pPr>
            <a:r>
              <a:rPr lang="it-IT" sz="2800" dirty="0">
                <a:solidFill>
                  <a:srgbClr val="002060"/>
                </a:solidFill>
                <a:latin typeface="Times New Roman" panose="02020603050405020304" pitchFamily="18" charset="0"/>
                <a:cs typeface="Times New Roman" panose="02020603050405020304" pitchFamily="18" charset="0"/>
              </a:rPr>
              <a:t> </a:t>
            </a:r>
            <a:r>
              <a:rPr lang="it-IT" sz="2800" dirty="0" smtClean="0">
                <a:solidFill>
                  <a:srgbClr val="002060"/>
                </a:solidFill>
                <a:latin typeface="Times New Roman" panose="02020603050405020304" pitchFamily="18" charset="0"/>
                <a:cs typeface="Times New Roman" panose="02020603050405020304" pitchFamily="18" charset="0"/>
              </a:rPr>
              <a:t>                                                                                  Scuola </a:t>
            </a:r>
            <a:r>
              <a:rPr lang="it-IT" sz="2800" dirty="0">
                <a:solidFill>
                  <a:srgbClr val="002060"/>
                </a:solidFill>
                <a:latin typeface="Times New Roman" panose="02020603050405020304" pitchFamily="18" charset="0"/>
                <a:cs typeface="Times New Roman" panose="02020603050405020304" pitchFamily="18" charset="0"/>
              </a:rPr>
              <a:t>di </a:t>
            </a:r>
            <a:r>
              <a:rPr lang="it-IT" sz="2800" dirty="0" err="1">
                <a:solidFill>
                  <a:srgbClr val="002060"/>
                </a:solidFill>
                <a:latin typeface="Times New Roman" panose="02020603050405020304" pitchFamily="18" charset="0"/>
                <a:cs typeface="Times New Roman" panose="02020603050405020304" pitchFamily="18" charset="0"/>
              </a:rPr>
              <a:t>Barbiana</a:t>
            </a:r>
            <a:endParaRPr lang="it-IT" sz="2800" dirty="0">
              <a:solidFill>
                <a:srgbClr val="002060"/>
              </a:solidFill>
              <a:latin typeface="Times New Roman" panose="02020603050405020304" pitchFamily="18" charset="0"/>
              <a:cs typeface="Times New Roman" panose="02020603050405020304" pitchFamily="18" charset="0"/>
            </a:endParaRPr>
          </a:p>
          <a:p>
            <a:pPr marL="82296" indent="0">
              <a:buNone/>
            </a:pPr>
            <a:endParaRPr lang="it-IT" dirty="0"/>
          </a:p>
        </p:txBody>
      </p:sp>
    </p:spTree>
    <p:extLst>
      <p:ext uri="{BB962C8B-B14F-4D97-AF65-F5344CB8AC3E}">
        <p14:creationId xmlns:p14="http://schemas.microsoft.com/office/powerpoint/2010/main" xmlns="" val="8984344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35608" y="274320"/>
            <a:ext cx="7498080" cy="6035000"/>
          </a:xfrm>
        </p:spPr>
        <p:txBody>
          <a:bodyPr>
            <a:normAutofit/>
            <a:scene3d>
              <a:camera prst="perspectiveHeroicExtremeLeftFacing">
                <a:rot lat="21228212" lon="446255" rev="1635815"/>
              </a:camera>
              <a:lightRig rig="threePt" dir="t"/>
            </a:scene3d>
          </a:bodyPr>
          <a:lstStyle/>
          <a:p>
            <a:pPr algn="ctr">
              <a:lnSpc>
                <a:spcPct val="150000"/>
              </a:lnSpc>
            </a:pPr>
            <a:r>
              <a:rPr lang="it-IT" sz="2800" b="1" dirty="0" smtClean="0">
                <a:solidFill>
                  <a:srgbClr val="002060"/>
                </a:solidFill>
                <a:effectLst/>
                <a:latin typeface="Times New Roman" panose="02020603050405020304" pitchFamily="18" charset="0"/>
                <a:cs typeface="Times New Roman" panose="02020603050405020304" pitchFamily="18" charset="0"/>
              </a:rPr>
              <a:t>DOCUMENTAZIONE</a:t>
            </a:r>
            <a:br>
              <a:rPr lang="it-IT" sz="2800" b="1" dirty="0" smtClean="0">
                <a:solidFill>
                  <a:srgbClr val="002060"/>
                </a:solidFill>
                <a:effectLst/>
                <a:latin typeface="Times New Roman" panose="02020603050405020304" pitchFamily="18" charset="0"/>
                <a:cs typeface="Times New Roman" panose="02020603050405020304" pitchFamily="18" charset="0"/>
              </a:rPr>
            </a:br>
            <a:r>
              <a:rPr lang="it-IT" sz="2800" b="1" dirty="0">
                <a:solidFill>
                  <a:srgbClr val="002060"/>
                </a:solidFill>
                <a:effectLst/>
                <a:latin typeface="Times New Roman" panose="02020603050405020304" pitchFamily="18" charset="0"/>
                <a:cs typeface="Times New Roman" panose="02020603050405020304" pitchFamily="18" charset="0"/>
              </a:rPr>
              <a:t/>
            </a:r>
            <a:br>
              <a:rPr lang="it-IT" sz="2800" b="1" dirty="0">
                <a:solidFill>
                  <a:srgbClr val="002060"/>
                </a:solidFill>
                <a:effectLst/>
                <a:latin typeface="Times New Roman" panose="02020603050405020304" pitchFamily="18" charset="0"/>
                <a:cs typeface="Times New Roman" panose="02020603050405020304" pitchFamily="18" charset="0"/>
              </a:rPr>
            </a:br>
            <a:r>
              <a:rPr lang="it-IT" sz="2800" b="1" dirty="0" smtClean="0">
                <a:solidFill>
                  <a:srgbClr val="002060"/>
                </a:solidFill>
                <a:effectLst/>
                <a:latin typeface="Times New Roman" panose="02020603050405020304" pitchFamily="18" charset="0"/>
                <a:cs typeface="Times New Roman" panose="02020603050405020304" pitchFamily="18" charset="0"/>
              </a:rPr>
              <a:t>MONITORAGGIO</a:t>
            </a:r>
            <a:br>
              <a:rPr lang="it-IT" sz="2800" b="1" dirty="0" smtClean="0">
                <a:solidFill>
                  <a:srgbClr val="002060"/>
                </a:solidFill>
                <a:effectLst/>
                <a:latin typeface="Times New Roman" panose="02020603050405020304" pitchFamily="18" charset="0"/>
                <a:cs typeface="Times New Roman" panose="02020603050405020304" pitchFamily="18" charset="0"/>
              </a:rPr>
            </a:br>
            <a:r>
              <a:rPr lang="it-IT" sz="2800" b="1" dirty="0">
                <a:solidFill>
                  <a:srgbClr val="002060"/>
                </a:solidFill>
                <a:effectLst/>
                <a:latin typeface="Times New Roman" panose="02020603050405020304" pitchFamily="18" charset="0"/>
                <a:cs typeface="Times New Roman" panose="02020603050405020304" pitchFamily="18" charset="0"/>
              </a:rPr>
              <a:t/>
            </a:r>
            <a:br>
              <a:rPr lang="it-IT" sz="2800" b="1" dirty="0">
                <a:solidFill>
                  <a:srgbClr val="002060"/>
                </a:solidFill>
                <a:effectLst/>
                <a:latin typeface="Times New Roman" panose="02020603050405020304" pitchFamily="18" charset="0"/>
                <a:cs typeface="Times New Roman" panose="02020603050405020304" pitchFamily="18" charset="0"/>
              </a:rPr>
            </a:br>
            <a:r>
              <a:rPr lang="it-IT" sz="2800" b="1" dirty="0" smtClean="0">
                <a:solidFill>
                  <a:srgbClr val="002060"/>
                </a:solidFill>
                <a:effectLst/>
                <a:latin typeface="Times New Roman" panose="02020603050405020304" pitchFamily="18" charset="0"/>
                <a:cs typeface="Times New Roman" panose="02020603050405020304" pitchFamily="18" charset="0"/>
              </a:rPr>
              <a:t>VALUTAZIONE</a:t>
            </a:r>
            <a:endParaRPr lang="it-IT"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981089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lnSpc>
                <a:spcPct val="150000"/>
              </a:lnSpc>
            </a:pPr>
            <a:r>
              <a:rPr lang="it-IT" sz="3200" b="1" dirty="0" smtClean="0">
                <a:effectLst/>
                <a:latin typeface="Times New Roman" panose="02020603050405020304" pitchFamily="18" charset="0"/>
                <a:cs typeface="Times New Roman" panose="02020603050405020304" pitchFamily="18" charset="0"/>
              </a:rPr>
              <a:t>La valutazione della performance</a:t>
            </a:r>
            <a:endParaRPr lang="it-IT" sz="32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628800"/>
            <a:ext cx="7498080" cy="4752528"/>
          </a:xfrm>
        </p:spPr>
        <p:txBody>
          <a:bodyPr>
            <a:noAutofit/>
          </a:bodyPr>
          <a:lstStyle/>
          <a:p>
            <a:pPr marL="82296" indent="0" algn="just">
              <a:lnSpc>
                <a:spcPct val="170000"/>
              </a:lnSpc>
              <a:spcBef>
                <a:spcPts val="0"/>
              </a:spcBef>
              <a:buNone/>
            </a:pPr>
            <a:r>
              <a:rPr lang="it-IT" sz="2000" dirty="0" smtClean="0">
                <a:solidFill>
                  <a:srgbClr val="002060"/>
                </a:solidFill>
                <a:latin typeface="Times New Roman" panose="02020603050405020304" pitchFamily="18" charset="0"/>
                <a:cs typeface="Times New Roman" panose="02020603050405020304" pitchFamily="18" charset="0"/>
              </a:rPr>
              <a:t>Al fine di valutare la performance (ossia la partecipazione e l’inclusione positiva nel contesto scolastico) sviluppata dal bambino disabile grazie all’intervento inclusivo proposto, sono state ricavate, dai codici dell’ICF</a:t>
            </a:r>
            <a:r>
              <a:rPr lang="it-IT" sz="2000" b="1" dirty="0" smtClean="0">
                <a:solidFill>
                  <a:srgbClr val="002060"/>
                </a:solidFill>
                <a:latin typeface="Times New Roman" panose="02020603050405020304" pitchFamily="18" charset="0"/>
                <a:cs typeface="Times New Roman" panose="02020603050405020304" pitchFamily="18" charset="0"/>
              </a:rPr>
              <a:t>-</a:t>
            </a:r>
            <a:r>
              <a:rPr lang="it-IT" sz="2000" dirty="0" smtClean="0">
                <a:solidFill>
                  <a:srgbClr val="002060"/>
                </a:solidFill>
                <a:latin typeface="Times New Roman" panose="02020603050405020304" pitchFamily="18" charset="0"/>
                <a:cs typeface="Times New Roman" panose="02020603050405020304" pitchFamily="18" charset="0"/>
              </a:rPr>
              <a:t>CY scelti per definire il profilo di funzionamento possibile del bambino (in relazione all’azione didattica proposta), indicazioni utili a individuare e descrivere le risorse del soggetto, le richieste del contesto e le loro interrelazioni. </a:t>
            </a:r>
          </a:p>
          <a:p>
            <a:pPr marL="82296" indent="0" algn="just">
              <a:lnSpc>
                <a:spcPct val="170000"/>
              </a:lnSpc>
              <a:spcBef>
                <a:spcPts val="0"/>
              </a:spcBef>
              <a:buNone/>
            </a:pPr>
            <a:r>
              <a:rPr lang="it-IT" sz="2000" dirty="0" smtClean="0">
                <a:solidFill>
                  <a:srgbClr val="002060"/>
                </a:solidFill>
                <a:latin typeface="Times New Roman" panose="02020603050405020304" pitchFamily="18" charset="0"/>
                <a:cs typeface="Times New Roman" panose="02020603050405020304" pitchFamily="18" charset="0"/>
              </a:rPr>
              <a:t>Per questo è stata utilizzata una </a:t>
            </a:r>
            <a:r>
              <a:rPr lang="it-IT" sz="2000" b="1" dirty="0" smtClean="0">
                <a:solidFill>
                  <a:srgbClr val="002060"/>
                </a:solidFill>
                <a:latin typeface="Times New Roman" panose="02020603050405020304" pitchFamily="18" charset="0"/>
                <a:cs typeface="Times New Roman" panose="02020603050405020304" pitchFamily="18" charset="0"/>
              </a:rPr>
              <a:t>rubrica di valutazione</a:t>
            </a:r>
            <a:r>
              <a:rPr lang="it-IT" sz="2000" dirty="0" smtClean="0">
                <a:solidFill>
                  <a:srgbClr val="002060"/>
                </a:solidFill>
                <a:latin typeface="Times New Roman" panose="02020603050405020304" pitchFamily="18" charset="0"/>
                <a:cs typeface="Times New Roman" panose="02020603050405020304" pitchFamily="18" charset="0"/>
              </a:rPr>
              <a:t>.</a:t>
            </a:r>
            <a:endParaRPr lang="it-IT" sz="2000" dirty="0">
              <a:solidFill>
                <a:srgbClr val="002060"/>
              </a:solidFill>
            </a:endParaRPr>
          </a:p>
        </p:txBody>
      </p:sp>
    </p:spTree>
    <p:extLst>
      <p:ext uri="{BB962C8B-B14F-4D97-AF65-F5344CB8AC3E}">
        <p14:creationId xmlns:p14="http://schemas.microsoft.com/office/powerpoint/2010/main" xmlns="" val="3949703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La </a:t>
            </a:r>
            <a:r>
              <a:rPr lang="it-IT" sz="3200" b="1" dirty="0">
                <a:solidFill>
                  <a:srgbClr val="002060"/>
                </a:solidFill>
                <a:effectLst/>
                <a:latin typeface="Times New Roman" panose="02020603050405020304" pitchFamily="18" charset="0"/>
                <a:cs typeface="Times New Roman" panose="02020603050405020304" pitchFamily="18" charset="0"/>
              </a:rPr>
              <a:t>valutazione dell’apprendimento</a:t>
            </a:r>
          </a:p>
        </p:txBody>
      </p:sp>
      <p:sp>
        <p:nvSpPr>
          <p:cNvPr id="3" name="Segnaposto contenuto 2"/>
          <p:cNvSpPr>
            <a:spLocks noGrp="1"/>
          </p:cNvSpPr>
          <p:nvPr>
            <p:ph idx="1"/>
          </p:nvPr>
        </p:nvSpPr>
        <p:spPr>
          <a:xfrm>
            <a:off x="1435608" y="1484784"/>
            <a:ext cx="7498080" cy="4763616"/>
          </a:xfrm>
        </p:spPr>
        <p:txBody>
          <a:bodyPr>
            <a:noAutofit/>
          </a:bodyPr>
          <a:lstStyle/>
          <a:p>
            <a:pPr marL="342900" indent="-342900" algn="just">
              <a:lnSpc>
                <a:spcPct val="150000"/>
              </a:lnSpc>
              <a:spcBef>
                <a:spcPts val="0"/>
              </a:spcBef>
            </a:pPr>
            <a:r>
              <a:rPr lang="it-IT" sz="2000" b="1" dirty="0">
                <a:solidFill>
                  <a:srgbClr val="002060"/>
                </a:solidFill>
                <a:latin typeface="Times New Roman" panose="02020603050405020304" pitchFamily="18" charset="0"/>
                <a:cs typeface="Times New Roman" panose="02020603050405020304" pitchFamily="18" charset="0"/>
              </a:rPr>
              <a:t>Valutazione autentica </a:t>
            </a:r>
            <a:r>
              <a:rPr lang="it-IT" sz="2000" dirty="0" smtClean="0">
                <a:solidFill>
                  <a:srgbClr val="002060"/>
                </a:solidFill>
                <a:latin typeface="Times New Roman" panose="02020603050405020304" pitchFamily="18" charset="0"/>
                <a:cs typeface="Times New Roman" panose="02020603050405020304" pitchFamily="18" charset="0"/>
              </a:rPr>
              <a:t>che </a:t>
            </a:r>
            <a:r>
              <a:rPr lang="it-IT" sz="2000" dirty="0">
                <a:solidFill>
                  <a:srgbClr val="002060"/>
                </a:solidFill>
                <a:latin typeface="Times New Roman" panose="02020603050405020304" pitchFamily="18" charset="0"/>
                <a:cs typeface="Times New Roman" panose="02020603050405020304" pitchFamily="18" charset="0"/>
              </a:rPr>
              <a:t>permettesse di esprimere un giudizio relativamente alle </a:t>
            </a:r>
            <a:r>
              <a:rPr lang="it-IT" sz="2000" dirty="0" smtClean="0">
                <a:solidFill>
                  <a:srgbClr val="002060"/>
                </a:solidFill>
                <a:latin typeface="Times New Roman" panose="02020603050405020304" pitchFamily="18" charset="0"/>
                <a:cs typeface="Times New Roman" panose="02020603050405020304" pitchFamily="18" charset="0"/>
              </a:rPr>
              <a:t>capacità </a:t>
            </a:r>
            <a:r>
              <a:rPr lang="it-IT" sz="2000" dirty="0">
                <a:solidFill>
                  <a:srgbClr val="002060"/>
                </a:solidFill>
                <a:latin typeface="Times New Roman" panose="02020603050405020304" pitchFamily="18" charset="0"/>
                <a:cs typeface="Times New Roman" panose="02020603050405020304" pitchFamily="18" charset="0"/>
              </a:rPr>
              <a:t>sviluppate dai bambini in termini di lavoro di gruppo, di partecipazione attiva e motivata, di coinvolgimento dei compagni, di </a:t>
            </a:r>
            <a:r>
              <a:rPr lang="it-IT" sz="2000" dirty="0" err="1">
                <a:solidFill>
                  <a:srgbClr val="002060"/>
                </a:solidFill>
                <a:latin typeface="Times New Roman" panose="02020603050405020304" pitchFamily="18" charset="0"/>
                <a:cs typeface="Times New Roman" panose="02020603050405020304" pitchFamily="18" charset="0"/>
              </a:rPr>
              <a:t>metacognizione</a:t>
            </a:r>
            <a:r>
              <a:rPr lang="it-IT" sz="2000" dirty="0">
                <a:solidFill>
                  <a:srgbClr val="002060"/>
                </a:solidFill>
                <a:latin typeface="Times New Roman" panose="02020603050405020304" pitchFamily="18" charset="0"/>
                <a:cs typeface="Times New Roman" panose="02020603050405020304" pitchFamily="18" charset="0"/>
              </a:rPr>
              <a:t>, di ragionamento e di acquisizione di competenza (attraverso l’uso di una rubrica valutativa).</a:t>
            </a:r>
          </a:p>
          <a:p>
            <a:pPr marL="342900" indent="-342900" algn="just">
              <a:lnSpc>
                <a:spcPct val="150000"/>
              </a:lnSpc>
              <a:spcBef>
                <a:spcPts val="0"/>
              </a:spcBef>
            </a:pPr>
            <a:r>
              <a:rPr lang="it-IT" sz="2000" dirty="0">
                <a:solidFill>
                  <a:srgbClr val="002060"/>
                </a:solidFill>
                <a:latin typeface="Times New Roman" panose="02020603050405020304" pitchFamily="18" charset="0"/>
                <a:cs typeface="Times New Roman" panose="02020603050405020304" pitchFamily="18" charset="0"/>
              </a:rPr>
              <a:t>L</a:t>
            </a:r>
            <a:r>
              <a:rPr lang="it-IT" sz="2000" dirty="0" smtClean="0">
                <a:solidFill>
                  <a:srgbClr val="002060"/>
                </a:solidFill>
                <a:latin typeface="Times New Roman" panose="02020603050405020304" pitchFamily="18" charset="0"/>
                <a:cs typeface="Times New Roman" panose="02020603050405020304" pitchFamily="18" charset="0"/>
              </a:rPr>
              <a:t>a </a:t>
            </a:r>
            <a:r>
              <a:rPr lang="it-IT" sz="2000" dirty="0">
                <a:solidFill>
                  <a:srgbClr val="002060"/>
                </a:solidFill>
                <a:latin typeface="Times New Roman" panose="02020603050405020304" pitchFamily="18" charset="0"/>
                <a:cs typeface="Times New Roman" panose="02020603050405020304" pitchFamily="18" charset="0"/>
              </a:rPr>
              <a:t>valutazione dell’apprendimento dei bambini è stata realizzata nei termini sia di valutazione formativa, sia di valutazione sommativa, sia di autovalutazione, sia di valutazione del raggiungimento della </a:t>
            </a:r>
            <a:r>
              <a:rPr lang="it-IT" sz="2000" dirty="0" smtClean="0">
                <a:solidFill>
                  <a:srgbClr val="002060"/>
                </a:solidFill>
                <a:latin typeface="Times New Roman" panose="02020603050405020304" pitchFamily="18" charset="0"/>
                <a:cs typeface="Times New Roman" panose="02020603050405020304" pitchFamily="18" charset="0"/>
              </a:rPr>
              <a:t>competenza</a:t>
            </a:r>
            <a:r>
              <a:rPr lang="it-IT" sz="2000" dirty="0">
                <a:solidFill>
                  <a:srgbClr val="002060"/>
                </a:solidFill>
                <a:latin typeface="Times New Roman" panose="02020603050405020304" pitchFamily="18" charset="0"/>
                <a:cs typeface="Times New Roman" panose="02020603050405020304" pitchFamily="18" charset="0"/>
              </a:rPr>
              <a:t> </a:t>
            </a:r>
            <a:r>
              <a:rPr lang="it-IT" sz="2000" dirty="0" smtClean="0">
                <a:solidFill>
                  <a:srgbClr val="002060"/>
                </a:solidFill>
                <a:latin typeface="Times New Roman" panose="02020603050405020304" pitchFamily="18" charset="0"/>
                <a:cs typeface="Times New Roman" panose="02020603050405020304" pitchFamily="18" charset="0"/>
              </a:rPr>
              <a:t>«risolvere </a:t>
            </a:r>
            <a:r>
              <a:rPr lang="it-IT" sz="2000" dirty="0">
                <a:solidFill>
                  <a:srgbClr val="002060"/>
                </a:solidFill>
                <a:latin typeface="Times New Roman" panose="02020603050405020304" pitchFamily="18" charset="0"/>
                <a:cs typeface="Times New Roman" panose="02020603050405020304" pitchFamily="18" charset="0"/>
              </a:rPr>
              <a:t>problemi</a:t>
            </a:r>
            <a:r>
              <a:rPr lang="it-IT" sz="2000" dirty="0" smtClean="0">
                <a:solidFill>
                  <a:srgbClr val="002060"/>
                </a:solidFill>
                <a:latin typeface="Times New Roman" panose="02020603050405020304" pitchFamily="18" charset="0"/>
                <a:cs typeface="Times New Roman" panose="02020603050405020304" pitchFamily="18" charset="0"/>
              </a:rPr>
              <a:t>».</a:t>
            </a:r>
            <a:endParaRPr lang="it-IT"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458340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lnSpc>
                <a:spcPct val="150000"/>
              </a:lnSpc>
            </a:pPr>
            <a:r>
              <a:rPr lang="it-IT" sz="3200" b="1" dirty="0" smtClean="0">
                <a:solidFill>
                  <a:srgbClr val="002060"/>
                </a:solidFill>
                <a:effectLst/>
                <a:latin typeface="Times New Roman" panose="02020603050405020304" pitchFamily="18" charset="0"/>
                <a:cs typeface="Times New Roman" panose="02020603050405020304" pitchFamily="18" charset="0"/>
              </a:rPr>
              <a:t>Conclusioni</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6" name="Segnaposto contenuto 5"/>
          <p:cNvSpPr>
            <a:spLocks noGrp="1"/>
          </p:cNvSpPr>
          <p:nvPr>
            <p:ph idx="1"/>
          </p:nvPr>
        </p:nvSpPr>
        <p:spPr>
          <a:xfrm>
            <a:off x="1435608" y="1772816"/>
            <a:ext cx="7498080" cy="4464496"/>
          </a:xfrm>
        </p:spPr>
        <p:txBody>
          <a:bodyPr>
            <a:normAutofit fontScale="25000" lnSpcReduction="20000"/>
          </a:bodyPr>
          <a:lstStyle/>
          <a:p>
            <a:pPr marL="82296" indent="0" algn="just">
              <a:lnSpc>
                <a:spcPct val="170000"/>
              </a:lnSpc>
              <a:buNone/>
            </a:pPr>
            <a:r>
              <a:rPr lang="it-IT" sz="9600" dirty="0">
                <a:solidFill>
                  <a:srgbClr val="002060"/>
                </a:solidFill>
                <a:latin typeface="Times New Roman" panose="02020603050405020304" pitchFamily="18" charset="0"/>
                <a:cs typeface="Times New Roman" panose="02020603050405020304" pitchFamily="18" charset="0"/>
              </a:rPr>
              <a:t>L’intervento inclusivo presentato ha promosso il miglioramento della performance dell’alunno disabile in tutte le aree della componente </a:t>
            </a:r>
            <a:r>
              <a:rPr lang="it-IT" sz="9600" i="1" dirty="0">
                <a:solidFill>
                  <a:srgbClr val="002060"/>
                </a:solidFill>
                <a:latin typeface="Times New Roman" panose="02020603050405020304" pitchFamily="18" charset="0"/>
                <a:cs typeface="Times New Roman" panose="02020603050405020304" pitchFamily="18" charset="0"/>
              </a:rPr>
              <a:t>attività e partecipazione </a:t>
            </a:r>
            <a:r>
              <a:rPr lang="it-IT" sz="9600" dirty="0">
                <a:solidFill>
                  <a:srgbClr val="002060"/>
                </a:solidFill>
                <a:latin typeface="Times New Roman" panose="02020603050405020304" pitchFamily="18" charset="0"/>
                <a:cs typeface="Times New Roman" panose="02020603050405020304" pitchFamily="18" charset="0"/>
              </a:rPr>
              <a:t>dell’ICF-CY considerate. Il potenziamento della performance del bambino disabile ha favorito, conseguentemente, l’aumento della sua partecipazione e </a:t>
            </a:r>
            <a:r>
              <a:rPr lang="it-IT" sz="9600" dirty="0" smtClean="0">
                <a:solidFill>
                  <a:srgbClr val="002060"/>
                </a:solidFill>
                <a:latin typeface="Times New Roman" panose="02020603050405020304" pitchFamily="18" charset="0"/>
                <a:cs typeface="Times New Roman" panose="02020603050405020304" pitchFamily="18" charset="0"/>
              </a:rPr>
              <a:t>della </a:t>
            </a:r>
            <a:r>
              <a:rPr lang="it-IT" sz="9600" dirty="0">
                <a:solidFill>
                  <a:srgbClr val="002060"/>
                </a:solidFill>
                <a:latin typeface="Times New Roman" panose="02020603050405020304" pitchFamily="18" charset="0"/>
                <a:cs typeface="Times New Roman" panose="02020603050405020304" pitchFamily="18" charset="0"/>
              </a:rPr>
              <a:t>sua inclusione scolastica.</a:t>
            </a:r>
            <a:br>
              <a:rPr lang="it-IT" sz="9600" dirty="0">
                <a:solidFill>
                  <a:srgbClr val="002060"/>
                </a:solidFill>
                <a:latin typeface="Times New Roman" panose="02020603050405020304" pitchFamily="18" charset="0"/>
                <a:cs typeface="Times New Roman" panose="02020603050405020304" pitchFamily="18" charset="0"/>
              </a:rPr>
            </a:br>
            <a:endParaRPr lang="it-IT" sz="9600" dirty="0">
              <a:solidFill>
                <a:srgbClr val="002060"/>
              </a:solidFill>
              <a:latin typeface="Times New Roman" panose="02020603050405020304" pitchFamily="18" charset="0"/>
              <a:cs typeface="Times New Roman" panose="02020603050405020304" pitchFamily="18" charset="0"/>
            </a:endParaRPr>
          </a:p>
          <a:p>
            <a:pPr marL="82296" indent="0">
              <a:buNone/>
            </a:pPr>
            <a:endParaRPr lang="it-IT" dirty="0"/>
          </a:p>
        </p:txBody>
      </p:sp>
    </p:spTree>
    <p:extLst>
      <p:ext uri="{BB962C8B-B14F-4D97-AF65-F5344CB8AC3E}">
        <p14:creationId xmlns:p14="http://schemas.microsoft.com/office/powerpoint/2010/main" xmlns="" val="15955128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435608" y="1772816"/>
            <a:ext cx="7498080" cy="4475584"/>
          </a:xfrm>
        </p:spPr>
        <p:txBody>
          <a:bodyPr>
            <a:noAutofit/>
          </a:bodyPr>
          <a:lstStyle/>
          <a:p>
            <a:pPr marL="82296" indent="0" algn="just">
              <a:buNone/>
            </a:pPr>
            <a:r>
              <a:rPr lang="it-IT" sz="2800" i="1" dirty="0">
                <a:solidFill>
                  <a:srgbClr val="002060"/>
                </a:solidFill>
                <a:latin typeface="Times New Roman" panose="02020603050405020304" pitchFamily="18" charset="0"/>
                <a:cs typeface="Times New Roman" panose="02020603050405020304" pitchFamily="18" charset="0"/>
              </a:rPr>
              <a:t>«A </a:t>
            </a:r>
            <a:r>
              <a:rPr lang="it-IT" sz="2800" i="1" dirty="0" err="1">
                <a:solidFill>
                  <a:srgbClr val="002060"/>
                </a:solidFill>
                <a:latin typeface="Times New Roman" panose="02020603050405020304" pitchFamily="18" charset="0"/>
                <a:cs typeface="Times New Roman" panose="02020603050405020304" pitchFamily="18" charset="0"/>
              </a:rPr>
              <a:t>Tottochan</a:t>
            </a:r>
            <a:r>
              <a:rPr lang="it-IT" sz="2800" i="1" dirty="0">
                <a:solidFill>
                  <a:srgbClr val="002060"/>
                </a:solidFill>
                <a:latin typeface="Times New Roman" panose="02020603050405020304" pitchFamily="18" charset="0"/>
                <a:cs typeface="Times New Roman" panose="02020603050405020304" pitchFamily="18" charset="0"/>
              </a:rPr>
              <a:t> sembrò molto strano. E subito dopo pensò che era una cosa bellissima. Era bello avere qualcuno che si prendesse cura di te.»</a:t>
            </a:r>
            <a:br>
              <a:rPr lang="it-IT" sz="2800" i="1" dirty="0">
                <a:solidFill>
                  <a:srgbClr val="002060"/>
                </a:solidFill>
                <a:latin typeface="Times New Roman" panose="02020603050405020304" pitchFamily="18" charset="0"/>
                <a:cs typeface="Times New Roman" panose="02020603050405020304" pitchFamily="18" charset="0"/>
              </a:rPr>
            </a:br>
            <a:r>
              <a:rPr lang="it-IT" sz="2800" i="1" dirty="0">
                <a:solidFill>
                  <a:srgbClr val="002060"/>
                </a:solidFill>
                <a:latin typeface="Times New Roman" panose="02020603050405020304" pitchFamily="18" charset="0"/>
                <a:cs typeface="Times New Roman" panose="02020603050405020304" pitchFamily="18" charset="0"/>
              </a:rPr>
              <a:t> </a:t>
            </a:r>
            <a:br>
              <a:rPr lang="it-IT" sz="2800" i="1" dirty="0">
                <a:solidFill>
                  <a:srgbClr val="002060"/>
                </a:solidFill>
                <a:latin typeface="Times New Roman" panose="02020603050405020304" pitchFamily="18" charset="0"/>
                <a:cs typeface="Times New Roman" panose="02020603050405020304" pitchFamily="18" charset="0"/>
              </a:rPr>
            </a:br>
            <a:r>
              <a:rPr lang="it-IT" sz="2800" i="1" dirty="0">
                <a:solidFill>
                  <a:srgbClr val="002060"/>
                </a:solidFill>
                <a:latin typeface="Times New Roman" panose="02020603050405020304" pitchFamily="18" charset="0"/>
                <a:cs typeface="Times New Roman" panose="02020603050405020304" pitchFamily="18" charset="0"/>
              </a:rPr>
              <a:t>                                                             </a:t>
            </a:r>
            <a:r>
              <a:rPr lang="it-IT" sz="2800" i="1" dirty="0" smtClean="0">
                <a:solidFill>
                  <a:srgbClr val="002060"/>
                </a:solidFill>
                <a:latin typeface="Times New Roman" panose="02020603050405020304" pitchFamily="18" charset="0"/>
                <a:cs typeface="Times New Roman" panose="02020603050405020304" pitchFamily="18" charset="0"/>
              </a:rPr>
              <a:t>                                  </a:t>
            </a:r>
          </a:p>
          <a:p>
            <a:pPr marL="82296" indent="0" algn="just">
              <a:buNone/>
            </a:pPr>
            <a:r>
              <a:rPr lang="it-IT" sz="2800" i="1" dirty="0">
                <a:solidFill>
                  <a:srgbClr val="002060"/>
                </a:solidFill>
                <a:latin typeface="Times New Roman" panose="02020603050405020304" pitchFamily="18" charset="0"/>
                <a:cs typeface="Times New Roman" panose="02020603050405020304" pitchFamily="18" charset="0"/>
              </a:rPr>
              <a:t> </a:t>
            </a:r>
            <a:r>
              <a:rPr lang="it-IT" sz="2800" i="1" dirty="0" smtClean="0">
                <a:solidFill>
                  <a:srgbClr val="002060"/>
                </a:solidFill>
                <a:latin typeface="Times New Roman" panose="02020603050405020304" pitchFamily="18" charset="0"/>
                <a:cs typeface="Times New Roman" panose="02020603050405020304" pitchFamily="18" charset="0"/>
              </a:rPr>
              <a:t>                                               </a:t>
            </a:r>
            <a:r>
              <a:rPr lang="it-IT" sz="2800" dirty="0" err="1" smtClean="0">
                <a:solidFill>
                  <a:srgbClr val="002060"/>
                </a:solidFill>
                <a:latin typeface="Times New Roman" panose="02020603050405020304" pitchFamily="18" charset="0"/>
                <a:cs typeface="Times New Roman" panose="02020603050405020304" pitchFamily="18" charset="0"/>
              </a:rPr>
              <a:t>Tetsuko</a:t>
            </a:r>
            <a:r>
              <a:rPr lang="it-IT" sz="2800" dirty="0" smtClean="0">
                <a:solidFill>
                  <a:srgbClr val="002060"/>
                </a:solidFill>
                <a:latin typeface="Times New Roman" panose="02020603050405020304" pitchFamily="18" charset="0"/>
                <a:cs typeface="Times New Roman" panose="02020603050405020304" pitchFamily="18" charset="0"/>
              </a:rPr>
              <a:t> </a:t>
            </a:r>
            <a:r>
              <a:rPr lang="it-IT" sz="2800" dirty="0" err="1" smtClean="0">
                <a:solidFill>
                  <a:srgbClr val="002060"/>
                </a:solidFill>
                <a:latin typeface="Times New Roman" panose="02020603050405020304" pitchFamily="18" charset="0"/>
                <a:cs typeface="Times New Roman" panose="02020603050405020304" pitchFamily="18" charset="0"/>
              </a:rPr>
              <a:t>Kuroyanagi</a:t>
            </a:r>
            <a:endParaRPr lang="it-IT" sz="2800" dirty="0">
              <a:solidFill>
                <a:srgbClr val="002060"/>
              </a:solidFill>
            </a:endParaRPr>
          </a:p>
        </p:txBody>
      </p:sp>
    </p:spTree>
    <p:extLst>
      <p:ext uri="{BB962C8B-B14F-4D97-AF65-F5344CB8AC3E}">
        <p14:creationId xmlns:p14="http://schemas.microsoft.com/office/powerpoint/2010/main" xmlns="" val="41270836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435608" y="764704"/>
            <a:ext cx="7498080" cy="5616624"/>
          </a:xfrm>
        </p:spPr>
        <p:txBody>
          <a:bodyPr>
            <a:normAutofit/>
          </a:bodyPr>
          <a:lstStyle/>
          <a:p>
            <a:pPr>
              <a:lnSpc>
                <a:spcPct val="150000"/>
              </a:lnSpc>
            </a:pPr>
            <a:r>
              <a:rPr lang="it-IT" sz="1800" i="1" dirty="0">
                <a:solidFill>
                  <a:srgbClr val="002060"/>
                </a:solidFill>
                <a:effectLst/>
                <a:latin typeface="Times New Roman" panose="02020603050405020304" pitchFamily="18" charset="0"/>
                <a:cs typeface="Times New Roman" panose="02020603050405020304" pitchFamily="18" charset="0"/>
              </a:rPr>
              <a:t>“Dite: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È faticoso frequentare i bambini.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Avete ragione.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Poi aggiungete: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Perché bisogna mettersi al loro livello, abbassarsi, inclinarsi,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curvarsi, farsi piccoli.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Ora avete torto.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Non è questo che più stanca. È piuttosto il fatto di essere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obbligati ad innalzarsi fino all'altezza dei loro sentimenti.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Tirarsi, allungarsi, alzarsi sulla punta dei piedi. </a:t>
            </a: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i="1" dirty="0">
                <a:solidFill>
                  <a:srgbClr val="002060"/>
                </a:solidFill>
                <a:effectLst/>
                <a:latin typeface="Times New Roman" panose="02020603050405020304" pitchFamily="18" charset="0"/>
                <a:cs typeface="Times New Roman" panose="02020603050405020304" pitchFamily="18" charset="0"/>
              </a:rPr>
              <a:t>Per non ferirli.” </a:t>
            </a:r>
            <a:r>
              <a:rPr lang="it-IT" sz="1800" i="1" dirty="0" smtClean="0">
                <a:solidFill>
                  <a:srgbClr val="002060"/>
                </a:solidFill>
                <a:effectLst/>
                <a:latin typeface="Times New Roman" panose="02020603050405020304" pitchFamily="18" charset="0"/>
                <a:cs typeface="Times New Roman" panose="02020603050405020304" pitchFamily="18" charset="0"/>
              </a:rPr>
              <a:t/>
            </a:r>
            <a:br>
              <a:rPr lang="it-IT" sz="1800" i="1" dirty="0" smtClean="0">
                <a:solidFill>
                  <a:srgbClr val="002060"/>
                </a:solidFill>
                <a:effectLst/>
                <a:latin typeface="Times New Roman" panose="02020603050405020304" pitchFamily="18" charset="0"/>
                <a:cs typeface="Times New Roman" panose="02020603050405020304" pitchFamily="18" charset="0"/>
              </a:rPr>
            </a:br>
            <a:r>
              <a:rPr lang="it-IT" sz="1800" dirty="0">
                <a:solidFill>
                  <a:srgbClr val="002060"/>
                </a:solidFill>
                <a:effectLst/>
                <a:latin typeface="Times New Roman" panose="02020603050405020304" pitchFamily="18" charset="0"/>
                <a:cs typeface="Times New Roman" panose="02020603050405020304" pitchFamily="18" charset="0"/>
              </a:rPr>
              <a:t/>
            </a:r>
            <a:br>
              <a:rPr lang="it-IT" sz="1800" dirty="0">
                <a:solidFill>
                  <a:srgbClr val="002060"/>
                </a:solidFill>
                <a:effectLst/>
                <a:latin typeface="Times New Roman" panose="02020603050405020304" pitchFamily="18" charset="0"/>
                <a:cs typeface="Times New Roman" panose="02020603050405020304" pitchFamily="18" charset="0"/>
              </a:rPr>
            </a:br>
            <a:r>
              <a:rPr lang="it-IT" sz="1800" dirty="0" smtClean="0">
                <a:solidFill>
                  <a:srgbClr val="002060"/>
                </a:solidFill>
                <a:effectLst/>
                <a:latin typeface="Times New Roman" panose="02020603050405020304" pitchFamily="18" charset="0"/>
                <a:cs typeface="Times New Roman" panose="02020603050405020304" pitchFamily="18" charset="0"/>
              </a:rPr>
              <a:t>                                                                                                      </a:t>
            </a:r>
            <a:r>
              <a:rPr lang="it-IT" sz="1800" dirty="0" err="1" smtClean="0">
                <a:solidFill>
                  <a:srgbClr val="002060"/>
                </a:solidFill>
                <a:effectLst/>
                <a:latin typeface="Times New Roman" panose="02020603050405020304" pitchFamily="18" charset="0"/>
                <a:cs typeface="Times New Roman" panose="02020603050405020304" pitchFamily="18" charset="0"/>
              </a:rPr>
              <a:t>Janusz</a:t>
            </a:r>
            <a:r>
              <a:rPr lang="it-IT" sz="1800" dirty="0" smtClean="0">
                <a:solidFill>
                  <a:srgbClr val="002060"/>
                </a:solidFill>
                <a:effectLst/>
                <a:latin typeface="Times New Roman" panose="02020603050405020304" pitchFamily="18" charset="0"/>
                <a:cs typeface="Times New Roman" panose="02020603050405020304" pitchFamily="18" charset="0"/>
              </a:rPr>
              <a:t> </a:t>
            </a:r>
            <a:r>
              <a:rPr lang="it-IT" sz="1800" dirty="0" err="1">
                <a:solidFill>
                  <a:srgbClr val="002060"/>
                </a:solidFill>
                <a:effectLst/>
                <a:latin typeface="Times New Roman" panose="02020603050405020304" pitchFamily="18" charset="0"/>
                <a:cs typeface="Times New Roman" panose="02020603050405020304" pitchFamily="18" charset="0"/>
              </a:rPr>
              <a:t>Korczak</a:t>
            </a:r>
            <a:r>
              <a:rPr lang="it-IT" sz="1800" dirty="0">
                <a:solidFill>
                  <a:srgbClr val="002060"/>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9616028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r>
              <a:rPr lang="it-IT" sz="3200" b="1" dirty="0" smtClean="0">
                <a:solidFill>
                  <a:srgbClr val="002060"/>
                </a:solidFill>
                <a:effectLst/>
                <a:latin typeface="Times New Roman" panose="02020603050405020304" pitchFamily="18" charset="0"/>
                <a:cs typeface="Times New Roman" panose="02020603050405020304" pitchFamily="18" charset="0"/>
              </a:rPr>
              <a:t>Bibliografia</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a:xfrm>
            <a:off x="1435608" y="1268760"/>
            <a:ext cx="7498080" cy="4979640"/>
          </a:xfrm>
        </p:spPr>
        <p:txBody>
          <a:bodyPr>
            <a:normAutofit fontScale="25000" lnSpcReduction="20000"/>
          </a:bodyPr>
          <a:lstStyle/>
          <a:p>
            <a:pPr algn="just">
              <a:lnSpc>
                <a:spcPct val="170000"/>
              </a:lnSpc>
            </a:pPr>
            <a:r>
              <a:rPr lang="en-US" sz="4400" dirty="0" err="1" smtClean="0">
                <a:solidFill>
                  <a:srgbClr val="002060"/>
                </a:solidFill>
                <a:latin typeface="Times New Roman" panose="02020603050405020304" pitchFamily="18" charset="0"/>
                <a:cs typeface="Times New Roman" panose="02020603050405020304" pitchFamily="18" charset="0"/>
              </a:rPr>
              <a:t>Bronfenbrenner</a:t>
            </a:r>
            <a:r>
              <a:rPr lang="en-US" sz="4400" dirty="0">
                <a:solidFill>
                  <a:srgbClr val="002060"/>
                </a:solidFill>
                <a:latin typeface="Times New Roman" panose="02020603050405020304" pitchFamily="18" charset="0"/>
                <a:cs typeface="Times New Roman" panose="02020603050405020304" pitchFamily="18" charset="0"/>
              </a:rPr>
              <a:t>, U. (1979). </a:t>
            </a:r>
            <a:r>
              <a:rPr lang="en-US" sz="4400" i="1" dirty="0">
                <a:solidFill>
                  <a:srgbClr val="002060"/>
                </a:solidFill>
                <a:latin typeface="Times New Roman" panose="02020603050405020304" pitchFamily="18" charset="0"/>
                <a:cs typeface="Times New Roman" panose="02020603050405020304" pitchFamily="18" charset="0"/>
              </a:rPr>
              <a:t>The ecology of human development: Experiments by nature and design</a:t>
            </a:r>
            <a:r>
              <a:rPr lang="en-US" sz="4400" dirty="0">
                <a:solidFill>
                  <a:srgbClr val="002060"/>
                </a:solidFill>
                <a:latin typeface="Times New Roman" panose="02020603050405020304" pitchFamily="18" charset="0"/>
                <a:cs typeface="Times New Roman" panose="02020603050405020304" pitchFamily="18" charset="0"/>
              </a:rPr>
              <a:t>. </a:t>
            </a:r>
            <a:r>
              <a:rPr lang="it-IT" sz="4400" dirty="0">
                <a:solidFill>
                  <a:srgbClr val="002060"/>
                </a:solidFill>
                <a:latin typeface="Times New Roman" panose="02020603050405020304" pitchFamily="18" charset="0"/>
                <a:cs typeface="Times New Roman" panose="02020603050405020304" pitchFamily="18" charset="0"/>
              </a:rPr>
              <a:t>Cambridge, MA: Harvard </a:t>
            </a:r>
            <a:r>
              <a:rPr lang="it-IT" sz="4400" dirty="0" err="1">
                <a:solidFill>
                  <a:srgbClr val="002060"/>
                </a:solidFill>
                <a:latin typeface="Times New Roman" panose="02020603050405020304" pitchFamily="18" charset="0"/>
                <a:cs typeface="Times New Roman" panose="02020603050405020304" pitchFamily="18" charset="0"/>
              </a:rPr>
              <a:t>University</a:t>
            </a:r>
            <a:r>
              <a:rPr lang="it-IT" sz="4400" dirty="0">
                <a:solidFill>
                  <a:srgbClr val="002060"/>
                </a:solidFill>
                <a:latin typeface="Times New Roman" panose="02020603050405020304" pitchFamily="18" charset="0"/>
                <a:cs typeface="Times New Roman" panose="02020603050405020304" pitchFamily="18" charset="0"/>
              </a:rPr>
              <a:t> Press (</a:t>
            </a:r>
            <a:r>
              <a:rPr lang="it-IT" sz="4400" dirty="0" err="1">
                <a:solidFill>
                  <a:srgbClr val="002060"/>
                </a:solidFill>
                <a:latin typeface="Times New Roman" panose="02020603050405020304" pitchFamily="18" charset="0"/>
                <a:cs typeface="Times New Roman" panose="02020603050405020304" pitchFamily="18" charset="0"/>
              </a:rPr>
              <a:t>trad</a:t>
            </a:r>
            <a:r>
              <a:rPr lang="it-IT" sz="4400" dirty="0">
                <a:solidFill>
                  <a:srgbClr val="002060"/>
                </a:solidFill>
                <a:latin typeface="Times New Roman" panose="02020603050405020304" pitchFamily="18" charset="0"/>
                <a:cs typeface="Times New Roman" panose="02020603050405020304" pitchFamily="18" charset="0"/>
              </a:rPr>
              <a:t>. </a:t>
            </a:r>
            <a:r>
              <a:rPr lang="it-IT" sz="4400" dirty="0" err="1">
                <a:solidFill>
                  <a:srgbClr val="002060"/>
                </a:solidFill>
                <a:latin typeface="Times New Roman" panose="02020603050405020304" pitchFamily="18" charset="0"/>
                <a:cs typeface="Times New Roman" panose="02020603050405020304" pitchFamily="18" charset="0"/>
              </a:rPr>
              <a:t>it</a:t>
            </a:r>
            <a:r>
              <a:rPr lang="it-IT" sz="4400" dirty="0">
                <a:solidFill>
                  <a:srgbClr val="002060"/>
                </a:solidFill>
                <a:latin typeface="Times New Roman" panose="02020603050405020304" pitchFamily="18" charset="0"/>
                <a:cs typeface="Times New Roman" panose="02020603050405020304" pitchFamily="18" charset="0"/>
              </a:rPr>
              <a:t>. Ecologia dello sviluppo umano, Il Mulino, Bologna, 1986</a:t>
            </a:r>
            <a:r>
              <a:rPr lang="it-IT" sz="4400" dirty="0" smtClean="0">
                <a:solidFill>
                  <a:srgbClr val="002060"/>
                </a:solidFill>
                <a:latin typeface="Times New Roman" panose="02020603050405020304" pitchFamily="18" charset="0"/>
                <a:cs typeface="Times New Roman" panose="02020603050405020304" pitchFamily="18" charset="0"/>
              </a:rPr>
              <a:t>).</a:t>
            </a:r>
            <a:endParaRPr lang="en-US" sz="4400" dirty="0" smtClean="0">
              <a:solidFill>
                <a:srgbClr val="002060"/>
              </a:solidFill>
              <a:latin typeface="Times New Roman" panose="02020603050405020304" pitchFamily="18" charset="0"/>
              <a:cs typeface="Times New Roman" panose="02020603050405020304" pitchFamily="18" charset="0"/>
            </a:endParaRPr>
          </a:p>
          <a:p>
            <a:pPr algn="just">
              <a:lnSpc>
                <a:spcPct val="170000"/>
              </a:lnSpc>
            </a:pPr>
            <a:r>
              <a:rPr lang="en-US" sz="4400" dirty="0" smtClean="0">
                <a:solidFill>
                  <a:srgbClr val="002060"/>
                </a:solidFill>
                <a:latin typeface="Times New Roman" panose="02020603050405020304" pitchFamily="18" charset="0"/>
                <a:cs typeface="Times New Roman" panose="02020603050405020304" pitchFamily="18" charset="0"/>
              </a:rPr>
              <a:t>Booth</a:t>
            </a:r>
            <a:r>
              <a:rPr lang="en-US" sz="4400" dirty="0">
                <a:solidFill>
                  <a:srgbClr val="002060"/>
                </a:solidFill>
                <a:latin typeface="Times New Roman" panose="02020603050405020304" pitchFamily="18" charset="0"/>
                <a:cs typeface="Times New Roman" panose="02020603050405020304" pitchFamily="18" charset="0"/>
              </a:rPr>
              <a:t>, T</a:t>
            </a:r>
            <a:r>
              <a:rPr lang="en-US" sz="4400" dirty="0" smtClean="0">
                <a:solidFill>
                  <a:srgbClr val="002060"/>
                </a:solidFill>
                <a:latin typeface="Times New Roman" panose="02020603050405020304" pitchFamily="18" charset="0"/>
                <a:cs typeface="Times New Roman" panose="02020603050405020304" pitchFamily="18" charset="0"/>
              </a:rPr>
              <a:t>., &amp; </a:t>
            </a:r>
            <a:r>
              <a:rPr lang="en-US" sz="4400" dirty="0" err="1">
                <a:solidFill>
                  <a:srgbClr val="002060"/>
                </a:solidFill>
                <a:latin typeface="Times New Roman" panose="02020603050405020304" pitchFamily="18" charset="0"/>
                <a:cs typeface="Times New Roman" panose="02020603050405020304" pitchFamily="18" charset="0"/>
              </a:rPr>
              <a:t>Ainscow</a:t>
            </a:r>
            <a:r>
              <a:rPr lang="en-US" sz="4400" dirty="0">
                <a:solidFill>
                  <a:srgbClr val="002060"/>
                </a:solidFill>
                <a:latin typeface="Times New Roman" panose="02020603050405020304" pitchFamily="18" charset="0"/>
                <a:cs typeface="Times New Roman" panose="02020603050405020304" pitchFamily="18" charset="0"/>
              </a:rPr>
              <a:t>, M. (2002). </a:t>
            </a:r>
            <a:r>
              <a:rPr lang="en-US" sz="4400" i="1" dirty="0">
                <a:solidFill>
                  <a:srgbClr val="002060"/>
                </a:solidFill>
                <a:latin typeface="Times New Roman" panose="02020603050405020304" pitchFamily="18" charset="0"/>
                <a:cs typeface="Times New Roman" panose="02020603050405020304" pitchFamily="18" charset="0"/>
              </a:rPr>
              <a:t>Index for inclusion:</a:t>
            </a:r>
            <a:r>
              <a:rPr lang="en-US" sz="4400" dirty="0">
                <a:solidFill>
                  <a:srgbClr val="002060"/>
                </a:solidFill>
                <a:latin typeface="Times New Roman" panose="02020603050405020304" pitchFamily="18" charset="0"/>
                <a:cs typeface="Times New Roman" panose="02020603050405020304" pitchFamily="18" charset="0"/>
              </a:rPr>
              <a:t> </a:t>
            </a:r>
            <a:r>
              <a:rPr lang="en-US" sz="4400" i="1" dirty="0">
                <a:solidFill>
                  <a:srgbClr val="002060"/>
                </a:solidFill>
                <a:latin typeface="Times New Roman" panose="02020603050405020304" pitchFamily="18" charset="0"/>
                <a:cs typeface="Times New Roman" panose="02020603050405020304" pitchFamily="18" charset="0"/>
              </a:rPr>
              <a:t>developing learning and participation in schools</a:t>
            </a:r>
            <a:r>
              <a:rPr lang="en-US" sz="4400" dirty="0">
                <a:solidFill>
                  <a:srgbClr val="002060"/>
                </a:solidFill>
                <a:latin typeface="Times New Roman" panose="02020603050405020304" pitchFamily="18" charset="0"/>
                <a:cs typeface="Times New Roman" panose="02020603050405020304" pitchFamily="18" charset="0"/>
              </a:rPr>
              <a:t>. </a:t>
            </a:r>
            <a:r>
              <a:rPr lang="it-IT" sz="4400" dirty="0">
                <a:solidFill>
                  <a:srgbClr val="002060"/>
                </a:solidFill>
                <a:latin typeface="Times New Roman" panose="02020603050405020304" pitchFamily="18" charset="0"/>
                <a:cs typeface="Times New Roman" panose="02020603050405020304" pitchFamily="18" charset="0"/>
              </a:rPr>
              <a:t>Bristol:</a:t>
            </a:r>
            <a:r>
              <a:rPr lang="it-IT" sz="4400" i="1" dirty="0">
                <a:solidFill>
                  <a:srgbClr val="002060"/>
                </a:solidFill>
                <a:latin typeface="Times New Roman" panose="02020603050405020304" pitchFamily="18" charset="0"/>
                <a:cs typeface="Times New Roman" panose="02020603050405020304" pitchFamily="18" charset="0"/>
              </a:rPr>
              <a:t> </a:t>
            </a:r>
            <a:r>
              <a:rPr lang="it-IT" sz="4400" dirty="0">
                <a:solidFill>
                  <a:srgbClr val="002060"/>
                </a:solidFill>
                <a:latin typeface="Times New Roman" panose="02020603050405020304" pitchFamily="18" charset="0"/>
                <a:cs typeface="Times New Roman" panose="02020603050405020304" pitchFamily="18" charset="0"/>
              </a:rPr>
              <a:t>CSIE (</a:t>
            </a:r>
            <a:r>
              <a:rPr lang="it-IT" sz="4400" dirty="0" err="1">
                <a:solidFill>
                  <a:srgbClr val="002060"/>
                </a:solidFill>
                <a:latin typeface="Times New Roman" panose="02020603050405020304" pitchFamily="18" charset="0"/>
                <a:cs typeface="Times New Roman" panose="02020603050405020304" pitchFamily="18" charset="0"/>
              </a:rPr>
              <a:t>trad</a:t>
            </a:r>
            <a:r>
              <a:rPr lang="it-IT" sz="4400" dirty="0">
                <a:solidFill>
                  <a:srgbClr val="002060"/>
                </a:solidFill>
                <a:latin typeface="Times New Roman" panose="02020603050405020304" pitchFamily="18" charset="0"/>
                <a:cs typeface="Times New Roman" panose="02020603050405020304" pitchFamily="18" charset="0"/>
              </a:rPr>
              <a:t>. </a:t>
            </a:r>
            <a:r>
              <a:rPr lang="it-IT" sz="4400" dirty="0" err="1">
                <a:solidFill>
                  <a:srgbClr val="002060"/>
                </a:solidFill>
                <a:latin typeface="Times New Roman" panose="02020603050405020304" pitchFamily="18" charset="0"/>
                <a:cs typeface="Times New Roman" panose="02020603050405020304" pitchFamily="18" charset="0"/>
              </a:rPr>
              <a:t>it</a:t>
            </a:r>
            <a:r>
              <a:rPr lang="it-IT" sz="4400" dirty="0">
                <a:solidFill>
                  <a:srgbClr val="002060"/>
                </a:solidFill>
                <a:latin typeface="Times New Roman" panose="02020603050405020304" pitchFamily="18" charset="0"/>
                <a:cs typeface="Times New Roman" panose="02020603050405020304" pitchFamily="18" charset="0"/>
              </a:rPr>
              <a:t>. L’Index per l’inclusione, </a:t>
            </a:r>
            <a:r>
              <a:rPr lang="it-IT" sz="4400" dirty="0" err="1">
                <a:solidFill>
                  <a:srgbClr val="002060"/>
                </a:solidFill>
                <a:latin typeface="Times New Roman" panose="02020603050405020304" pitchFamily="18" charset="0"/>
                <a:cs typeface="Times New Roman" panose="02020603050405020304" pitchFamily="18" charset="0"/>
              </a:rPr>
              <a:t>Erickson</a:t>
            </a:r>
            <a:r>
              <a:rPr lang="it-IT" sz="4400" dirty="0">
                <a:solidFill>
                  <a:srgbClr val="002060"/>
                </a:solidFill>
                <a:latin typeface="Times New Roman" panose="02020603050405020304" pitchFamily="18" charset="0"/>
                <a:cs typeface="Times New Roman" panose="02020603050405020304" pitchFamily="18" charset="0"/>
              </a:rPr>
              <a:t>, Trento, 2008</a:t>
            </a:r>
            <a:r>
              <a:rPr lang="it-IT" sz="4400" dirty="0" smtClean="0">
                <a:solidFill>
                  <a:srgbClr val="002060"/>
                </a:solidFill>
                <a:latin typeface="Times New Roman" panose="02020603050405020304" pitchFamily="18" charset="0"/>
                <a:cs typeface="Times New Roman" panose="02020603050405020304" pitchFamily="18" charset="0"/>
              </a:rPr>
              <a:t>).</a:t>
            </a:r>
          </a:p>
          <a:p>
            <a:pPr algn="just">
              <a:lnSpc>
                <a:spcPct val="170000"/>
              </a:lnSpc>
            </a:pPr>
            <a:r>
              <a:rPr lang="it-IT" sz="4400" dirty="0" err="1">
                <a:solidFill>
                  <a:srgbClr val="002060"/>
                </a:solidFill>
                <a:latin typeface="Times New Roman" panose="02020603050405020304" pitchFamily="18" charset="0"/>
                <a:cs typeface="Times New Roman" panose="02020603050405020304" pitchFamily="18" charset="0"/>
              </a:rPr>
              <a:t>Gaspari</a:t>
            </a:r>
            <a:r>
              <a:rPr lang="it-IT" sz="4400" dirty="0">
                <a:solidFill>
                  <a:srgbClr val="002060"/>
                </a:solidFill>
                <a:latin typeface="Times New Roman" panose="02020603050405020304" pitchFamily="18" charset="0"/>
                <a:cs typeface="Times New Roman" panose="02020603050405020304" pitchFamily="18" charset="0"/>
              </a:rPr>
              <a:t>, P. (2002). </a:t>
            </a:r>
            <a:r>
              <a:rPr lang="it-IT" sz="4400" i="1" dirty="0">
                <a:solidFill>
                  <a:srgbClr val="002060"/>
                </a:solidFill>
                <a:latin typeface="Times New Roman" panose="02020603050405020304" pitchFamily="18" charset="0"/>
                <a:cs typeface="Times New Roman" panose="02020603050405020304" pitchFamily="18" charset="0"/>
              </a:rPr>
              <a:t>Aver cura: Pedagogia speciale e territori di confine</a:t>
            </a:r>
            <a:r>
              <a:rPr lang="it-IT" sz="4400" dirty="0">
                <a:solidFill>
                  <a:srgbClr val="002060"/>
                </a:solidFill>
                <a:latin typeface="Times New Roman" panose="02020603050405020304" pitchFamily="18" charset="0"/>
                <a:cs typeface="Times New Roman" panose="02020603050405020304" pitchFamily="18" charset="0"/>
              </a:rPr>
              <a:t>. Milano: </a:t>
            </a:r>
            <a:r>
              <a:rPr lang="it-IT" sz="4400" dirty="0" err="1">
                <a:solidFill>
                  <a:srgbClr val="002060"/>
                </a:solidFill>
                <a:latin typeface="Times New Roman" panose="02020603050405020304" pitchFamily="18" charset="0"/>
                <a:cs typeface="Times New Roman" panose="02020603050405020304" pitchFamily="18" charset="0"/>
              </a:rPr>
              <a:t>Guerini</a:t>
            </a:r>
            <a:r>
              <a:rPr lang="it-IT" sz="4400" dirty="0">
                <a:solidFill>
                  <a:srgbClr val="002060"/>
                </a:solidFill>
                <a:latin typeface="Times New Roman" panose="02020603050405020304" pitchFamily="18" charset="0"/>
                <a:cs typeface="Times New Roman" panose="02020603050405020304" pitchFamily="18" charset="0"/>
              </a:rPr>
              <a:t>. </a:t>
            </a:r>
            <a:endParaRPr lang="it-IT" sz="4400" dirty="0" smtClean="0">
              <a:solidFill>
                <a:srgbClr val="002060"/>
              </a:solidFill>
              <a:latin typeface="Times New Roman" panose="02020603050405020304" pitchFamily="18" charset="0"/>
              <a:cs typeface="Times New Roman" panose="02020603050405020304" pitchFamily="18" charset="0"/>
            </a:endParaRPr>
          </a:p>
          <a:p>
            <a:pPr algn="just">
              <a:lnSpc>
                <a:spcPct val="170000"/>
              </a:lnSpc>
            </a:pPr>
            <a:r>
              <a:rPr lang="it-IT" sz="4400" dirty="0" smtClean="0">
                <a:solidFill>
                  <a:srgbClr val="002060"/>
                </a:solidFill>
                <a:latin typeface="Times New Roman" panose="02020603050405020304" pitchFamily="18" charset="0"/>
                <a:cs typeface="Times New Roman" panose="02020603050405020304" pitchFamily="18" charset="0"/>
              </a:rPr>
              <a:t>Lucangeli, D., </a:t>
            </a:r>
            <a:r>
              <a:rPr lang="it-IT" sz="4400" dirty="0" err="1" smtClean="0">
                <a:solidFill>
                  <a:srgbClr val="002060"/>
                </a:solidFill>
                <a:latin typeface="Times New Roman" panose="02020603050405020304" pitchFamily="18" charset="0"/>
                <a:cs typeface="Times New Roman" panose="02020603050405020304" pitchFamily="18" charset="0"/>
              </a:rPr>
              <a:t>Tressoldi</a:t>
            </a:r>
            <a:r>
              <a:rPr lang="it-IT" sz="4400" dirty="0" smtClean="0">
                <a:solidFill>
                  <a:srgbClr val="002060"/>
                </a:solidFill>
                <a:latin typeface="Times New Roman" panose="02020603050405020304" pitchFamily="18" charset="0"/>
                <a:cs typeface="Times New Roman" panose="02020603050405020304" pitchFamily="18" charset="0"/>
              </a:rPr>
              <a:t>, P. E., &amp; </a:t>
            </a:r>
            <a:r>
              <a:rPr lang="it-IT" sz="4400" dirty="0" err="1" smtClean="0">
                <a:solidFill>
                  <a:srgbClr val="002060"/>
                </a:solidFill>
                <a:latin typeface="Times New Roman" panose="02020603050405020304" pitchFamily="18" charset="0"/>
                <a:cs typeface="Times New Roman" panose="02020603050405020304" pitchFamily="18" charset="0"/>
              </a:rPr>
              <a:t>Cendron</a:t>
            </a:r>
            <a:r>
              <a:rPr lang="it-IT" sz="4400" dirty="0" smtClean="0">
                <a:solidFill>
                  <a:srgbClr val="002060"/>
                </a:solidFill>
                <a:latin typeface="Times New Roman" panose="02020603050405020304" pitchFamily="18" charset="0"/>
                <a:cs typeface="Times New Roman" panose="02020603050405020304" pitchFamily="18" charset="0"/>
              </a:rPr>
              <a:t>, M. (1998). </a:t>
            </a:r>
            <a:r>
              <a:rPr lang="it-IT" sz="4400" i="1" dirty="0" smtClean="0">
                <a:solidFill>
                  <a:srgbClr val="002060"/>
                </a:solidFill>
                <a:latin typeface="Times New Roman" panose="02020603050405020304" pitchFamily="18" charset="0"/>
                <a:cs typeface="Times New Roman" panose="02020603050405020304" pitchFamily="18" charset="0"/>
              </a:rPr>
              <a:t>SPM: Test della abilità di soluzione dei problemi matematici</a:t>
            </a:r>
            <a:r>
              <a:rPr lang="it-IT" sz="4400" dirty="0" smtClean="0">
                <a:solidFill>
                  <a:srgbClr val="002060"/>
                </a:solidFill>
                <a:latin typeface="Times New Roman" panose="02020603050405020304" pitchFamily="18" charset="0"/>
                <a:cs typeface="Times New Roman" panose="02020603050405020304" pitchFamily="18" charset="0"/>
              </a:rPr>
              <a:t>. </a:t>
            </a:r>
            <a:r>
              <a:rPr lang="it-IT" sz="4400" dirty="0">
                <a:solidFill>
                  <a:srgbClr val="002060"/>
                </a:solidFill>
                <a:latin typeface="Times New Roman" panose="02020603050405020304" pitchFamily="18" charset="0"/>
                <a:cs typeface="Times New Roman" panose="02020603050405020304" pitchFamily="18" charset="0"/>
              </a:rPr>
              <a:t>Trento: </a:t>
            </a:r>
            <a:r>
              <a:rPr lang="it-IT" sz="4400" dirty="0" err="1" smtClean="0">
                <a:solidFill>
                  <a:srgbClr val="002060"/>
                </a:solidFill>
                <a:latin typeface="Times New Roman" panose="02020603050405020304" pitchFamily="18" charset="0"/>
                <a:cs typeface="Times New Roman" panose="02020603050405020304" pitchFamily="18" charset="0"/>
              </a:rPr>
              <a:t>Erickson</a:t>
            </a:r>
            <a:r>
              <a:rPr lang="it-IT" sz="4400" dirty="0">
                <a:solidFill>
                  <a:srgbClr val="002060"/>
                </a:solidFill>
                <a:latin typeface="Times New Roman" panose="02020603050405020304" pitchFamily="18" charset="0"/>
                <a:cs typeface="Times New Roman" panose="02020603050405020304" pitchFamily="18" charset="0"/>
              </a:rPr>
              <a:t>.</a:t>
            </a:r>
          </a:p>
          <a:p>
            <a:pPr algn="just">
              <a:lnSpc>
                <a:spcPct val="170000"/>
              </a:lnSpc>
            </a:pPr>
            <a:r>
              <a:rPr lang="it-IT" sz="4400" dirty="0" smtClean="0">
                <a:solidFill>
                  <a:srgbClr val="002060"/>
                </a:solidFill>
                <a:latin typeface="Times New Roman" panose="02020603050405020304" pitchFamily="18" charset="0"/>
                <a:cs typeface="Times New Roman" panose="02020603050405020304" pitchFamily="18" charset="0"/>
              </a:rPr>
              <a:t>Lucangeli</a:t>
            </a:r>
            <a:r>
              <a:rPr lang="it-IT" sz="4400" dirty="0">
                <a:solidFill>
                  <a:srgbClr val="002060"/>
                </a:solidFill>
                <a:latin typeface="Times New Roman" panose="02020603050405020304" pitchFamily="18" charset="0"/>
                <a:cs typeface="Times New Roman" panose="02020603050405020304" pitchFamily="18" charset="0"/>
              </a:rPr>
              <a:t>, D., De Candia, C., &amp; </a:t>
            </a:r>
            <a:r>
              <a:rPr lang="it-IT" sz="4400" dirty="0" err="1">
                <a:solidFill>
                  <a:srgbClr val="002060"/>
                </a:solidFill>
                <a:latin typeface="Times New Roman" panose="02020603050405020304" pitchFamily="18" charset="0"/>
                <a:cs typeface="Times New Roman" panose="02020603050405020304" pitchFamily="18" charset="0"/>
              </a:rPr>
              <a:t>Cibinel</a:t>
            </a:r>
            <a:r>
              <a:rPr lang="it-IT" sz="4400" dirty="0">
                <a:solidFill>
                  <a:srgbClr val="002060"/>
                </a:solidFill>
                <a:latin typeface="Times New Roman" panose="02020603050405020304" pitchFamily="18" charset="0"/>
                <a:cs typeface="Times New Roman" panose="02020603050405020304" pitchFamily="18" charset="0"/>
              </a:rPr>
              <a:t>, N. (2009). </a:t>
            </a:r>
            <a:r>
              <a:rPr lang="it-IT" sz="4400" i="1" dirty="0">
                <a:solidFill>
                  <a:srgbClr val="002060"/>
                </a:solidFill>
                <a:latin typeface="Times New Roman" panose="02020603050405020304" pitchFamily="18" charset="0"/>
                <a:cs typeface="Times New Roman" panose="02020603050405020304" pitchFamily="18" charset="0"/>
              </a:rPr>
              <a:t>Risolvere problemi in 6 mosse: Potenziamento del </a:t>
            </a:r>
            <a:r>
              <a:rPr lang="it-IT" sz="4400" i="1" dirty="0" err="1">
                <a:solidFill>
                  <a:srgbClr val="002060"/>
                </a:solidFill>
                <a:latin typeface="Times New Roman" panose="02020603050405020304" pitchFamily="18" charset="0"/>
                <a:cs typeface="Times New Roman" panose="02020603050405020304" pitchFamily="18" charset="0"/>
              </a:rPr>
              <a:t>problem</a:t>
            </a:r>
            <a:r>
              <a:rPr lang="it-IT" sz="4400" i="1" dirty="0">
                <a:solidFill>
                  <a:srgbClr val="002060"/>
                </a:solidFill>
                <a:latin typeface="Times New Roman" panose="02020603050405020304" pitchFamily="18" charset="0"/>
                <a:cs typeface="Times New Roman" panose="02020603050405020304" pitchFamily="18" charset="0"/>
              </a:rPr>
              <a:t> </a:t>
            </a:r>
            <a:r>
              <a:rPr lang="it-IT" sz="4400" i="1" dirty="0" err="1">
                <a:solidFill>
                  <a:srgbClr val="002060"/>
                </a:solidFill>
                <a:latin typeface="Times New Roman" panose="02020603050405020304" pitchFamily="18" charset="0"/>
                <a:cs typeface="Times New Roman" panose="02020603050405020304" pitchFamily="18" charset="0"/>
              </a:rPr>
              <a:t>solving</a:t>
            </a:r>
            <a:r>
              <a:rPr lang="it-IT" sz="4400" i="1" dirty="0">
                <a:solidFill>
                  <a:srgbClr val="002060"/>
                </a:solidFill>
                <a:latin typeface="Times New Roman" panose="02020603050405020304" pitchFamily="18" charset="0"/>
                <a:cs typeface="Times New Roman" panose="02020603050405020304" pitchFamily="18" charset="0"/>
              </a:rPr>
              <a:t> matematico per il secondo ciclo della scuola primaria</a:t>
            </a:r>
            <a:r>
              <a:rPr lang="it-IT" sz="4400" dirty="0">
                <a:solidFill>
                  <a:srgbClr val="002060"/>
                </a:solidFill>
                <a:latin typeface="Times New Roman" panose="02020603050405020304" pitchFamily="18" charset="0"/>
                <a:cs typeface="Times New Roman" panose="02020603050405020304" pitchFamily="18" charset="0"/>
              </a:rPr>
              <a:t>. Trento: </a:t>
            </a:r>
            <a:r>
              <a:rPr lang="it-IT" sz="4400" dirty="0" err="1">
                <a:solidFill>
                  <a:srgbClr val="002060"/>
                </a:solidFill>
                <a:latin typeface="Times New Roman" panose="02020603050405020304" pitchFamily="18" charset="0"/>
                <a:cs typeface="Times New Roman" panose="02020603050405020304" pitchFamily="18" charset="0"/>
              </a:rPr>
              <a:t>Erickson</a:t>
            </a:r>
            <a:r>
              <a:rPr lang="it-IT" sz="4400" dirty="0">
                <a:solidFill>
                  <a:srgbClr val="002060"/>
                </a:solidFill>
                <a:latin typeface="Times New Roman" panose="02020603050405020304" pitchFamily="18" charset="0"/>
                <a:cs typeface="Times New Roman" panose="02020603050405020304" pitchFamily="18" charset="0"/>
              </a:rPr>
              <a:t>.</a:t>
            </a:r>
          </a:p>
          <a:p>
            <a:pPr algn="just">
              <a:lnSpc>
                <a:spcPct val="170000"/>
              </a:lnSpc>
            </a:pPr>
            <a:r>
              <a:rPr lang="it-IT" sz="4400" dirty="0" smtClean="0">
                <a:solidFill>
                  <a:srgbClr val="002060"/>
                </a:solidFill>
                <a:latin typeface="Times New Roman" panose="02020603050405020304" pitchFamily="18" charset="0"/>
                <a:cs typeface="Times New Roman" panose="02020603050405020304" pitchFamily="18" charset="0"/>
              </a:rPr>
              <a:t>OMS</a:t>
            </a:r>
            <a:r>
              <a:rPr lang="it-IT" sz="4400" dirty="0">
                <a:solidFill>
                  <a:srgbClr val="002060"/>
                </a:solidFill>
                <a:latin typeface="Times New Roman" panose="02020603050405020304" pitchFamily="18" charset="0"/>
                <a:cs typeface="Times New Roman" panose="02020603050405020304" pitchFamily="18" charset="0"/>
              </a:rPr>
              <a:t>. (2007). </a:t>
            </a:r>
            <a:r>
              <a:rPr lang="it-IT" sz="4400" i="1" dirty="0">
                <a:solidFill>
                  <a:srgbClr val="002060"/>
                </a:solidFill>
                <a:latin typeface="Times New Roman" panose="02020603050405020304" pitchFamily="18" charset="0"/>
                <a:cs typeface="Times New Roman" panose="02020603050405020304" pitchFamily="18" charset="0"/>
              </a:rPr>
              <a:t>ICF-CY Classificazione Internazionale del Funzionamento, della Disabilità e della Salute. Versione per bambini e adolescenti</a:t>
            </a:r>
            <a:r>
              <a:rPr lang="it-IT" sz="4400" dirty="0">
                <a:solidFill>
                  <a:srgbClr val="002060"/>
                </a:solidFill>
                <a:latin typeface="Times New Roman" panose="02020603050405020304" pitchFamily="18" charset="0"/>
                <a:cs typeface="Times New Roman" panose="02020603050405020304" pitchFamily="18" charset="0"/>
              </a:rPr>
              <a:t>. Trento: </a:t>
            </a:r>
            <a:r>
              <a:rPr lang="it-IT" sz="4400" dirty="0" err="1" smtClean="0">
                <a:solidFill>
                  <a:srgbClr val="002060"/>
                </a:solidFill>
                <a:latin typeface="Times New Roman" panose="02020603050405020304" pitchFamily="18" charset="0"/>
                <a:cs typeface="Times New Roman" panose="02020603050405020304" pitchFamily="18" charset="0"/>
              </a:rPr>
              <a:t>Erickson</a:t>
            </a:r>
            <a:r>
              <a:rPr lang="it-IT" sz="4400" dirty="0">
                <a:solidFill>
                  <a:srgbClr val="002060"/>
                </a:solidFill>
                <a:latin typeface="Times New Roman" panose="02020603050405020304" pitchFamily="18" charset="0"/>
                <a:cs typeface="Times New Roman" panose="02020603050405020304" pitchFamily="18" charset="0"/>
              </a:rPr>
              <a:t>. </a:t>
            </a:r>
          </a:p>
          <a:p>
            <a:pPr algn="just">
              <a:lnSpc>
                <a:spcPct val="170000"/>
              </a:lnSpc>
            </a:pPr>
            <a:r>
              <a:rPr lang="it-IT" sz="4400" dirty="0" smtClean="0">
                <a:solidFill>
                  <a:srgbClr val="002060"/>
                </a:solidFill>
                <a:latin typeface="Times New Roman" panose="02020603050405020304" pitchFamily="18" charset="0"/>
                <a:cs typeface="Times New Roman" panose="02020603050405020304" pitchFamily="18" charset="0"/>
              </a:rPr>
              <a:t>Pennac</a:t>
            </a:r>
            <a:r>
              <a:rPr lang="it-IT" sz="4400" dirty="0">
                <a:solidFill>
                  <a:srgbClr val="002060"/>
                </a:solidFill>
                <a:latin typeface="Times New Roman" panose="02020603050405020304" pitchFamily="18" charset="0"/>
                <a:cs typeface="Times New Roman" panose="02020603050405020304" pitchFamily="18" charset="0"/>
              </a:rPr>
              <a:t>, D. (2007). </a:t>
            </a:r>
            <a:r>
              <a:rPr lang="en-US" sz="4400" i="1" dirty="0">
                <a:solidFill>
                  <a:srgbClr val="002060"/>
                </a:solidFill>
                <a:latin typeface="Times New Roman" panose="02020603050405020304" pitchFamily="18" charset="0"/>
                <a:cs typeface="Times New Roman" panose="02020603050405020304" pitchFamily="18" charset="0"/>
              </a:rPr>
              <a:t>Chagrin </a:t>
            </a:r>
            <a:r>
              <a:rPr lang="en-US" sz="4400" i="1" dirty="0" err="1">
                <a:solidFill>
                  <a:srgbClr val="002060"/>
                </a:solidFill>
                <a:latin typeface="Times New Roman" panose="02020603050405020304" pitchFamily="18" charset="0"/>
                <a:cs typeface="Times New Roman" panose="02020603050405020304" pitchFamily="18" charset="0"/>
              </a:rPr>
              <a:t>d’école</a:t>
            </a:r>
            <a:r>
              <a:rPr lang="en-US" sz="4400" dirty="0">
                <a:solidFill>
                  <a:srgbClr val="002060"/>
                </a:solidFill>
                <a:latin typeface="Times New Roman" panose="02020603050405020304" pitchFamily="18" charset="0"/>
                <a:cs typeface="Times New Roman" panose="02020603050405020304" pitchFamily="18" charset="0"/>
              </a:rPr>
              <a:t>. Paris: </a:t>
            </a:r>
            <a:r>
              <a:rPr lang="en-US" sz="4400" dirty="0" err="1">
                <a:solidFill>
                  <a:srgbClr val="002060"/>
                </a:solidFill>
                <a:latin typeface="Times New Roman" panose="02020603050405020304" pitchFamily="18" charset="0"/>
                <a:cs typeface="Times New Roman" panose="02020603050405020304" pitchFamily="18" charset="0"/>
              </a:rPr>
              <a:t>Gallimard</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trad</a:t>
            </a:r>
            <a:r>
              <a:rPr lang="en-US" sz="4400" dirty="0">
                <a:solidFill>
                  <a:srgbClr val="002060"/>
                </a:solidFill>
                <a:latin typeface="Times New Roman" panose="02020603050405020304" pitchFamily="18" charset="0"/>
                <a:cs typeface="Times New Roman" panose="02020603050405020304" pitchFamily="18" charset="0"/>
              </a:rPr>
              <a:t>. it. </a:t>
            </a:r>
            <a:r>
              <a:rPr lang="it-IT" sz="4400" dirty="0">
                <a:solidFill>
                  <a:srgbClr val="002060"/>
                </a:solidFill>
                <a:latin typeface="Times New Roman" panose="02020603050405020304" pitchFamily="18" charset="0"/>
                <a:cs typeface="Times New Roman" panose="02020603050405020304" pitchFamily="18" charset="0"/>
              </a:rPr>
              <a:t>Diario di scuola, Feltrinelli, Milano, 2010</a:t>
            </a:r>
            <a:r>
              <a:rPr lang="it-IT" sz="4400" dirty="0" smtClean="0">
                <a:solidFill>
                  <a:srgbClr val="002060"/>
                </a:solidFill>
                <a:latin typeface="Times New Roman" panose="02020603050405020304" pitchFamily="18" charset="0"/>
                <a:cs typeface="Times New Roman" panose="02020603050405020304" pitchFamily="18" charset="0"/>
              </a:rPr>
              <a:t>).</a:t>
            </a:r>
          </a:p>
          <a:p>
            <a:pPr algn="just">
              <a:lnSpc>
                <a:spcPct val="170000"/>
              </a:lnSpc>
            </a:pPr>
            <a:r>
              <a:rPr lang="it-IT" sz="4400" dirty="0" err="1" smtClean="0">
                <a:solidFill>
                  <a:srgbClr val="002060"/>
                </a:solidFill>
                <a:latin typeface="Times New Roman" panose="02020603050405020304" pitchFamily="18" charset="0"/>
                <a:cs typeface="Times New Roman" panose="02020603050405020304" pitchFamily="18" charset="0"/>
              </a:rPr>
              <a:t>Reffieuna</a:t>
            </a:r>
            <a:r>
              <a:rPr lang="it-IT" sz="4400" dirty="0">
                <a:solidFill>
                  <a:srgbClr val="002060"/>
                </a:solidFill>
                <a:latin typeface="Times New Roman" panose="02020603050405020304" pitchFamily="18" charset="0"/>
                <a:cs typeface="Times New Roman" panose="02020603050405020304" pitchFamily="18" charset="0"/>
              </a:rPr>
              <a:t>, A. (2003). </a:t>
            </a:r>
            <a:r>
              <a:rPr lang="it-IT" sz="4400" i="1" dirty="0">
                <a:solidFill>
                  <a:srgbClr val="002060"/>
                </a:solidFill>
                <a:latin typeface="Times New Roman" panose="02020603050405020304" pitchFamily="18" charset="0"/>
                <a:cs typeface="Times New Roman" panose="02020603050405020304" pitchFamily="18" charset="0"/>
              </a:rPr>
              <a:t>Le relazioni sociali in classe: il test sociometrico</a:t>
            </a:r>
            <a:r>
              <a:rPr lang="it-IT" sz="4400" dirty="0">
                <a:solidFill>
                  <a:srgbClr val="002060"/>
                </a:solidFill>
                <a:latin typeface="Times New Roman" panose="02020603050405020304" pitchFamily="18" charset="0"/>
                <a:cs typeface="Times New Roman" panose="02020603050405020304" pitchFamily="18" charset="0"/>
              </a:rPr>
              <a:t>. Roma: Carocci. </a:t>
            </a:r>
          </a:p>
          <a:p>
            <a:pPr algn="just">
              <a:lnSpc>
                <a:spcPct val="170000"/>
              </a:lnSpc>
            </a:pPr>
            <a:r>
              <a:rPr lang="it-IT" sz="4400" dirty="0" smtClean="0">
                <a:solidFill>
                  <a:srgbClr val="002060"/>
                </a:solidFill>
                <a:latin typeface="Times New Roman" panose="02020603050405020304" pitchFamily="18" charset="0"/>
                <a:cs typeface="Times New Roman" panose="02020603050405020304" pitchFamily="18" charset="0"/>
              </a:rPr>
              <a:t>Quaglia</a:t>
            </a:r>
            <a:r>
              <a:rPr lang="it-IT" sz="4400" dirty="0">
                <a:solidFill>
                  <a:srgbClr val="002060"/>
                </a:solidFill>
                <a:latin typeface="Times New Roman" panose="02020603050405020304" pitchFamily="18" charset="0"/>
                <a:cs typeface="Times New Roman" panose="02020603050405020304" pitchFamily="18" charset="0"/>
              </a:rPr>
              <a:t>, R</a:t>
            </a:r>
            <a:r>
              <a:rPr lang="it-IT" sz="4400" dirty="0" smtClean="0">
                <a:solidFill>
                  <a:srgbClr val="002060"/>
                </a:solidFill>
                <a:latin typeface="Times New Roman" panose="02020603050405020304" pitchFamily="18" charset="0"/>
                <a:cs typeface="Times New Roman" panose="02020603050405020304" pitchFamily="18" charset="0"/>
              </a:rPr>
              <a:t>., </a:t>
            </a:r>
            <a:r>
              <a:rPr lang="it-IT" sz="4400" dirty="0">
                <a:solidFill>
                  <a:srgbClr val="002060"/>
                </a:solidFill>
                <a:latin typeface="Times New Roman" panose="02020603050405020304" pitchFamily="18" charset="0"/>
                <a:cs typeface="Times New Roman" panose="02020603050405020304" pitchFamily="18" charset="0"/>
              </a:rPr>
              <a:t>&amp; </a:t>
            </a:r>
            <a:r>
              <a:rPr lang="it-IT" sz="4400" dirty="0" err="1">
                <a:solidFill>
                  <a:srgbClr val="002060"/>
                </a:solidFill>
                <a:latin typeface="Times New Roman" panose="02020603050405020304" pitchFamily="18" charset="0"/>
                <a:cs typeface="Times New Roman" panose="02020603050405020304" pitchFamily="18" charset="0"/>
              </a:rPr>
              <a:t>Saglione</a:t>
            </a:r>
            <a:r>
              <a:rPr lang="it-IT" sz="4400" dirty="0">
                <a:solidFill>
                  <a:srgbClr val="002060"/>
                </a:solidFill>
                <a:latin typeface="Times New Roman" panose="02020603050405020304" pitchFamily="18" charset="0"/>
                <a:cs typeface="Times New Roman" panose="02020603050405020304" pitchFamily="18" charset="0"/>
              </a:rPr>
              <a:t>, G. (1990). </a:t>
            </a:r>
            <a:r>
              <a:rPr lang="it-IT" sz="4400" i="1" dirty="0">
                <a:solidFill>
                  <a:srgbClr val="002060"/>
                </a:solidFill>
                <a:latin typeface="Times New Roman" panose="02020603050405020304" pitchFamily="18" charset="0"/>
                <a:cs typeface="Times New Roman" panose="02020603050405020304" pitchFamily="18" charset="0"/>
              </a:rPr>
              <a:t>Il disegno della classe</a:t>
            </a:r>
            <a:r>
              <a:rPr lang="it-IT" sz="4400" dirty="0">
                <a:solidFill>
                  <a:srgbClr val="002060"/>
                </a:solidFill>
                <a:latin typeface="Times New Roman" panose="02020603050405020304" pitchFamily="18" charset="0"/>
                <a:cs typeface="Times New Roman" panose="02020603050405020304" pitchFamily="18" charset="0"/>
              </a:rPr>
              <a:t>. Torino: Bollati </a:t>
            </a:r>
            <a:r>
              <a:rPr lang="it-IT" sz="4400" dirty="0" err="1" smtClean="0">
                <a:solidFill>
                  <a:srgbClr val="002060"/>
                </a:solidFill>
                <a:latin typeface="Times New Roman" panose="02020603050405020304" pitchFamily="18" charset="0"/>
                <a:cs typeface="Times New Roman" panose="02020603050405020304" pitchFamily="18" charset="0"/>
              </a:rPr>
              <a:t>Boringhieri</a:t>
            </a:r>
            <a:r>
              <a:rPr lang="it-IT" sz="4400" dirty="0">
                <a:solidFill>
                  <a:srgbClr val="002060"/>
                </a:solidFill>
                <a:latin typeface="Times New Roman" panose="02020603050405020304" pitchFamily="18" charset="0"/>
                <a:cs typeface="Times New Roman" panose="02020603050405020304" pitchFamily="18" charset="0"/>
              </a:rPr>
              <a:t>.</a:t>
            </a:r>
          </a:p>
          <a:p>
            <a:pPr algn="just">
              <a:lnSpc>
                <a:spcPct val="170000"/>
              </a:lnSpc>
            </a:pPr>
            <a:r>
              <a:rPr lang="en-US" sz="4400" dirty="0" err="1" smtClean="0">
                <a:solidFill>
                  <a:srgbClr val="002060"/>
                </a:solidFill>
                <a:latin typeface="Times New Roman" panose="02020603050405020304" pitchFamily="18" charset="0"/>
                <a:cs typeface="Times New Roman" panose="02020603050405020304" pitchFamily="18" charset="0"/>
              </a:rPr>
              <a:t>Vygotskij</a:t>
            </a:r>
            <a:r>
              <a:rPr lang="en-US" sz="4400" dirty="0">
                <a:solidFill>
                  <a:srgbClr val="002060"/>
                </a:solidFill>
                <a:latin typeface="Times New Roman" panose="02020603050405020304" pitchFamily="18" charset="0"/>
                <a:cs typeface="Times New Roman" panose="02020603050405020304" pitchFamily="18" charset="0"/>
              </a:rPr>
              <a:t>, L. S. (1978). </a:t>
            </a:r>
            <a:r>
              <a:rPr lang="en-US" sz="4400" i="1" dirty="0">
                <a:solidFill>
                  <a:srgbClr val="002060"/>
                </a:solidFill>
                <a:latin typeface="Times New Roman" panose="02020603050405020304" pitchFamily="18" charset="0"/>
                <a:cs typeface="Times New Roman" panose="02020603050405020304" pitchFamily="18" charset="0"/>
              </a:rPr>
              <a:t>Mind in society: The Development of Higher Psychological Processes</a:t>
            </a:r>
            <a:r>
              <a:rPr lang="en-US" sz="4400" dirty="0">
                <a:solidFill>
                  <a:srgbClr val="002060"/>
                </a:solidFill>
                <a:latin typeface="Times New Roman" panose="02020603050405020304" pitchFamily="18" charset="0"/>
                <a:cs typeface="Times New Roman" panose="02020603050405020304" pitchFamily="18" charset="0"/>
              </a:rPr>
              <a:t>. </a:t>
            </a:r>
            <a:r>
              <a:rPr lang="it-IT" sz="4400" dirty="0">
                <a:solidFill>
                  <a:srgbClr val="002060"/>
                </a:solidFill>
                <a:latin typeface="Times New Roman" panose="02020603050405020304" pitchFamily="18" charset="0"/>
                <a:cs typeface="Times New Roman" panose="02020603050405020304" pitchFamily="18" charset="0"/>
              </a:rPr>
              <a:t>Cambridge-</a:t>
            </a:r>
            <a:r>
              <a:rPr lang="it-IT" sz="4400" dirty="0" err="1">
                <a:solidFill>
                  <a:srgbClr val="002060"/>
                </a:solidFill>
                <a:latin typeface="Times New Roman" panose="02020603050405020304" pitchFamily="18" charset="0"/>
                <a:cs typeface="Times New Roman" panose="02020603050405020304" pitchFamily="18" charset="0"/>
              </a:rPr>
              <a:t>London</a:t>
            </a:r>
            <a:r>
              <a:rPr lang="it-IT" sz="4400" dirty="0">
                <a:solidFill>
                  <a:srgbClr val="002060"/>
                </a:solidFill>
                <a:latin typeface="Times New Roman" panose="02020603050405020304" pitchFamily="18" charset="0"/>
                <a:cs typeface="Times New Roman" panose="02020603050405020304" pitchFamily="18" charset="0"/>
              </a:rPr>
              <a:t>: Harvard </a:t>
            </a:r>
            <a:r>
              <a:rPr lang="it-IT" sz="4400" dirty="0" err="1">
                <a:solidFill>
                  <a:srgbClr val="002060"/>
                </a:solidFill>
                <a:latin typeface="Times New Roman" panose="02020603050405020304" pitchFamily="18" charset="0"/>
                <a:cs typeface="Times New Roman" panose="02020603050405020304" pitchFamily="18" charset="0"/>
              </a:rPr>
              <a:t>University</a:t>
            </a:r>
            <a:r>
              <a:rPr lang="it-IT" sz="4400" dirty="0">
                <a:solidFill>
                  <a:srgbClr val="002060"/>
                </a:solidFill>
                <a:latin typeface="Times New Roman" panose="02020603050405020304" pitchFamily="18" charset="0"/>
                <a:cs typeface="Times New Roman" panose="02020603050405020304" pitchFamily="18" charset="0"/>
              </a:rPr>
              <a:t> Press (</a:t>
            </a:r>
            <a:r>
              <a:rPr lang="it-IT" sz="4400" dirty="0" err="1">
                <a:solidFill>
                  <a:srgbClr val="002060"/>
                </a:solidFill>
                <a:latin typeface="Times New Roman" panose="02020603050405020304" pitchFamily="18" charset="0"/>
                <a:cs typeface="Times New Roman" panose="02020603050405020304" pitchFamily="18" charset="0"/>
              </a:rPr>
              <a:t>trad</a:t>
            </a:r>
            <a:r>
              <a:rPr lang="it-IT" sz="4400" dirty="0">
                <a:solidFill>
                  <a:srgbClr val="002060"/>
                </a:solidFill>
                <a:latin typeface="Times New Roman" panose="02020603050405020304" pitchFamily="18" charset="0"/>
                <a:cs typeface="Times New Roman" panose="02020603050405020304" pitchFamily="18" charset="0"/>
              </a:rPr>
              <a:t>. </a:t>
            </a:r>
            <a:r>
              <a:rPr lang="it-IT" sz="4400" dirty="0" err="1">
                <a:solidFill>
                  <a:srgbClr val="002060"/>
                </a:solidFill>
                <a:latin typeface="Times New Roman" panose="02020603050405020304" pitchFamily="18" charset="0"/>
                <a:cs typeface="Times New Roman" panose="02020603050405020304" pitchFamily="18" charset="0"/>
              </a:rPr>
              <a:t>it</a:t>
            </a:r>
            <a:r>
              <a:rPr lang="it-IT" sz="4400" dirty="0">
                <a:solidFill>
                  <a:srgbClr val="002060"/>
                </a:solidFill>
                <a:latin typeface="Times New Roman" panose="02020603050405020304" pitchFamily="18" charset="0"/>
                <a:cs typeface="Times New Roman" panose="02020603050405020304" pitchFamily="18" charset="0"/>
              </a:rPr>
              <a:t>. Il processo cognitivo, </a:t>
            </a:r>
            <a:r>
              <a:rPr lang="it-IT" sz="4400" dirty="0" err="1">
                <a:solidFill>
                  <a:srgbClr val="002060"/>
                </a:solidFill>
                <a:latin typeface="Times New Roman" panose="02020603050405020304" pitchFamily="18" charset="0"/>
                <a:cs typeface="Times New Roman" panose="02020603050405020304" pitchFamily="18" charset="0"/>
              </a:rPr>
              <a:t>Boringhieri</a:t>
            </a:r>
            <a:r>
              <a:rPr lang="it-IT" sz="4400" dirty="0">
                <a:solidFill>
                  <a:srgbClr val="002060"/>
                </a:solidFill>
                <a:latin typeface="Times New Roman" panose="02020603050405020304" pitchFamily="18" charset="0"/>
                <a:cs typeface="Times New Roman" panose="02020603050405020304" pitchFamily="18" charset="0"/>
              </a:rPr>
              <a:t>, Torino, 1987).</a:t>
            </a:r>
          </a:p>
          <a:p>
            <a:pPr marL="82296" indent="0" algn="just">
              <a:lnSpc>
                <a:spcPct val="150000"/>
              </a:lnSpc>
              <a:buNone/>
            </a:pPr>
            <a:endParaRPr lang="it-IT" sz="3000" dirty="0">
              <a:latin typeface="Times New Roman" panose="02020603050405020304" pitchFamily="18" charset="0"/>
              <a:cs typeface="Times New Roman" panose="02020603050405020304" pitchFamily="18" charset="0"/>
            </a:endParaRPr>
          </a:p>
          <a:p>
            <a:pPr marL="82296" indent="0" algn="just">
              <a:lnSpc>
                <a:spcPct val="150000"/>
              </a:lnSpc>
              <a:buNone/>
            </a:pPr>
            <a:endParaRPr lang="it-IT" dirty="0"/>
          </a:p>
        </p:txBody>
      </p:sp>
    </p:spTree>
    <p:extLst>
      <p:ext uri="{BB962C8B-B14F-4D97-AF65-F5344CB8AC3E}">
        <p14:creationId xmlns:p14="http://schemas.microsoft.com/office/powerpoint/2010/main" xmlns="" val="17675402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rot="20828069">
            <a:off x="1435608" y="1484784"/>
            <a:ext cx="7498080" cy="3528392"/>
          </a:xfrm>
        </p:spPr>
        <p:txBody>
          <a:bodyPr>
            <a:normAutofit/>
          </a:bodyPr>
          <a:lstStyle/>
          <a:p>
            <a:pPr algn="ctr"/>
            <a:r>
              <a:rPr lang="it-IT" sz="4400" b="1" dirty="0" smtClean="0">
                <a:solidFill>
                  <a:srgbClr val="002060"/>
                </a:solidFill>
                <a:effectLst/>
                <a:latin typeface="Times New Roman" panose="02020603050405020304" pitchFamily="18" charset="0"/>
                <a:cs typeface="Times New Roman" panose="02020603050405020304" pitchFamily="18" charset="0"/>
              </a:rPr>
              <a:t>Grazie per l’attenzione!</a:t>
            </a:r>
            <a:endParaRPr lang="it-IT" sz="4400" b="1"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28340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2060"/>
                </a:solidFill>
                <a:effectLst/>
                <a:latin typeface="Times New Roman" panose="02020603050405020304" pitchFamily="18" charset="0"/>
                <a:cs typeface="Times New Roman" panose="02020603050405020304" pitchFamily="18" charset="0"/>
              </a:rPr>
              <a:t>Presupposti della progettazione</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700808"/>
            <a:ext cx="7498080" cy="4680520"/>
          </a:xfrm>
          <a:solidFill>
            <a:schemeClr val="bg1"/>
          </a:solidFill>
        </p:spPr>
        <p:txBody>
          <a:bodyPr anchor="ctr">
            <a:noAutofit/>
          </a:bodyPr>
          <a:lstStyle/>
          <a:p>
            <a:pPr marL="514350" indent="-514350" algn="just">
              <a:lnSpc>
                <a:spcPct val="150000"/>
              </a:lnSpc>
              <a:spcBef>
                <a:spcPts val="0"/>
              </a:spcBef>
              <a:buFont typeface="+mj-lt"/>
              <a:buAutoNum type="arabicPeriod"/>
            </a:pPr>
            <a:r>
              <a:rPr lang="it-IT" sz="2000" b="1" dirty="0">
                <a:solidFill>
                  <a:srgbClr val="002060"/>
                </a:solidFill>
                <a:latin typeface="Times New Roman" panose="02020603050405020304" pitchFamily="18" charset="0"/>
                <a:cs typeface="Times New Roman" panose="02020603050405020304" pitchFamily="18" charset="0"/>
              </a:rPr>
              <a:t>Analisi del contesto scolastico</a:t>
            </a:r>
            <a:r>
              <a:rPr lang="it-IT" sz="2000" dirty="0">
                <a:solidFill>
                  <a:srgbClr val="002060"/>
                </a:solidFill>
                <a:latin typeface="Times New Roman" panose="02020603050405020304" pitchFamily="18" charset="0"/>
                <a:cs typeface="Times New Roman" panose="02020603050405020304" pitchFamily="18" charset="0"/>
              </a:rPr>
              <a:t> di afferenza (Modello dell’ecologia dello sviluppo umano, </a:t>
            </a:r>
            <a:r>
              <a:rPr lang="it-IT" sz="2000" dirty="0" err="1" smtClean="0">
                <a:solidFill>
                  <a:srgbClr val="002060"/>
                </a:solidFill>
                <a:latin typeface="Times New Roman" panose="02020603050405020304" pitchFamily="18" charset="0"/>
                <a:cs typeface="Times New Roman" panose="02020603050405020304" pitchFamily="18" charset="0"/>
              </a:rPr>
              <a:t>Bronfenbrenner</a:t>
            </a:r>
            <a:r>
              <a:rPr lang="it-IT" sz="2000" dirty="0" smtClean="0">
                <a:solidFill>
                  <a:srgbClr val="002060"/>
                </a:solidFill>
                <a:latin typeface="Times New Roman" panose="02020603050405020304" pitchFamily="18" charset="0"/>
                <a:cs typeface="Times New Roman" panose="02020603050405020304" pitchFamily="18" charset="0"/>
              </a:rPr>
              <a:t>, 1986) </a:t>
            </a:r>
            <a:r>
              <a:rPr lang="it-IT" sz="2000" dirty="0">
                <a:solidFill>
                  <a:srgbClr val="002060"/>
                </a:solidFill>
                <a:latin typeface="Times New Roman" panose="02020603050405020304" pitchFamily="18" charset="0"/>
                <a:cs typeface="Times New Roman" panose="02020603050405020304" pitchFamily="18" charset="0"/>
              </a:rPr>
              <a:t>e </a:t>
            </a:r>
            <a:r>
              <a:rPr lang="it-IT" sz="2000" b="1" dirty="0">
                <a:solidFill>
                  <a:srgbClr val="002060"/>
                </a:solidFill>
                <a:latin typeface="Times New Roman" panose="02020603050405020304" pitchFamily="18" charset="0"/>
                <a:cs typeface="Times New Roman" panose="02020603050405020304" pitchFamily="18" charset="0"/>
              </a:rPr>
              <a:t>analisi dei</a:t>
            </a:r>
            <a:r>
              <a:rPr lang="it-IT" sz="2000" dirty="0">
                <a:solidFill>
                  <a:srgbClr val="002060"/>
                </a:solidFill>
                <a:latin typeface="Times New Roman" panose="02020603050405020304" pitchFamily="18" charset="0"/>
                <a:cs typeface="Times New Roman" panose="02020603050405020304" pitchFamily="18" charset="0"/>
              </a:rPr>
              <a:t> </a:t>
            </a:r>
            <a:r>
              <a:rPr lang="it-IT" sz="2000" b="1" dirty="0">
                <a:solidFill>
                  <a:srgbClr val="002060"/>
                </a:solidFill>
                <a:latin typeface="Times New Roman" panose="02020603050405020304" pitchFamily="18" charset="0"/>
                <a:cs typeface="Times New Roman" panose="02020603050405020304" pitchFamily="18" charset="0"/>
              </a:rPr>
              <a:t>fattori ambientali </a:t>
            </a:r>
            <a:r>
              <a:rPr lang="it-IT" sz="2000" dirty="0">
                <a:solidFill>
                  <a:srgbClr val="002060"/>
                </a:solidFill>
                <a:latin typeface="Times New Roman" panose="02020603050405020304" pitchFamily="18" charset="0"/>
                <a:cs typeface="Times New Roman" panose="02020603050405020304" pitchFamily="18" charset="0"/>
              </a:rPr>
              <a:t>(Index for </a:t>
            </a:r>
            <a:r>
              <a:rPr lang="it-IT" sz="2000" dirty="0" err="1" smtClean="0">
                <a:solidFill>
                  <a:srgbClr val="002060"/>
                </a:solidFill>
                <a:latin typeface="Times New Roman" panose="02020603050405020304" pitchFamily="18" charset="0"/>
                <a:cs typeface="Times New Roman" panose="02020603050405020304" pitchFamily="18" charset="0"/>
              </a:rPr>
              <a:t>inclusion</a:t>
            </a:r>
            <a:r>
              <a:rPr lang="it-IT" sz="2000" dirty="0" smtClean="0">
                <a:solidFill>
                  <a:srgbClr val="002060"/>
                </a:solidFill>
                <a:latin typeface="Times New Roman" panose="02020603050405020304" pitchFamily="18" charset="0"/>
                <a:cs typeface="Times New Roman" panose="02020603050405020304" pitchFamily="18" charset="0"/>
              </a:rPr>
              <a:t>, </a:t>
            </a:r>
            <a:r>
              <a:rPr lang="it-IT" sz="2000" dirty="0" err="1" smtClean="0">
                <a:solidFill>
                  <a:srgbClr val="002060"/>
                </a:solidFill>
                <a:latin typeface="Times New Roman" panose="02020603050405020304" pitchFamily="18" charset="0"/>
                <a:cs typeface="Times New Roman" panose="02020603050405020304" pitchFamily="18" charset="0"/>
              </a:rPr>
              <a:t>Booth</a:t>
            </a:r>
            <a:r>
              <a:rPr lang="it-IT" sz="2000" dirty="0" smtClean="0">
                <a:solidFill>
                  <a:srgbClr val="002060"/>
                </a:solidFill>
                <a:latin typeface="Times New Roman" panose="02020603050405020304" pitchFamily="18" charset="0"/>
                <a:cs typeface="Times New Roman" panose="02020603050405020304" pitchFamily="18" charset="0"/>
              </a:rPr>
              <a:t> </a:t>
            </a:r>
            <a:r>
              <a:rPr lang="it-IT" sz="2000" dirty="0">
                <a:solidFill>
                  <a:srgbClr val="002060"/>
                </a:solidFill>
                <a:latin typeface="Times New Roman" panose="02020603050405020304" pitchFamily="18" charset="0"/>
                <a:cs typeface="Times New Roman" panose="02020603050405020304" pitchFamily="18" charset="0"/>
              </a:rPr>
              <a:t>e </a:t>
            </a:r>
            <a:r>
              <a:rPr lang="it-IT" sz="2000" dirty="0" err="1" smtClean="0">
                <a:solidFill>
                  <a:srgbClr val="002060"/>
                </a:solidFill>
                <a:latin typeface="Times New Roman" panose="02020603050405020304" pitchFamily="18" charset="0"/>
                <a:cs typeface="Times New Roman" panose="02020603050405020304" pitchFamily="18" charset="0"/>
              </a:rPr>
              <a:t>Ainscow</a:t>
            </a:r>
            <a:r>
              <a:rPr lang="it-IT" sz="2000" dirty="0" smtClean="0">
                <a:solidFill>
                  <a:srgbClr val="002060"/>
                </a:solidFill>
                <a:latin typeface="Times New Roman" panose="02020603050405020304" pitchFamily="18" charset="0"/>
                <a:cs typeface="Times New Roman" panose="02020603050405020304" pitchFamily="18" charset="0"/>
              </a:rPr>
              <a:t>, 2002).</a:t>
            </a:r>
            <a:endParaRPr lang="it-IT" sz="2000" dirty="0">
              <a:solidFill>
                <a:srgbClr val="002060"/>
              </a:solidFill>
              <a:latin typeface="Times New Roman" panose="02020603050405020304" pitchFamily="18" charset="0"/>
              <a:cs typeface="Times New Roman" panose="02020603050405020304" pitchFamily="18" charset="0"/>
            </a:endParaRPr>
          </a:p>
          <a:p>
            <a:pPr marL="514350" indent="-514350" algn="just">
              <a:lnSpc>
                <a:spcPct val="150000"/>
              </a:lnSpc>
              <a:spcBef>
                <a:spcPts val="0"/>
              </a:spcBef>
              <a:buFont typeface="+mj-lt"/>
              <a:buAutoNum type="arabicPeriod"/>
            </a:pPr>
            <a:r>
              <a:rPr lang="it-IT" sz="2000" b="1" dirty="0">
                <a:solidFill>
                  <a:srgbClr val="002060"/>
                </a:solidFill>
                <a:latin typeface="Times New Roman" panose="02020603050405020304" pitchFamily="18" charset="0"/>
                <a:cs typeface="Times New Roman" panose="02020603050405020304" pitchFamily="18" charset="0"/>
              </a:rPr>
              <a:t>Analisi del contesto classe </a:t>
            </a:r>
            <a:r>
              <a:rPr lang="it-IT" sz="2000" dirty="0">
                <a:solidFill>
                  <a:srgbClr val="002060"/>
                </a:solidFill>
                <a:latin typeface="Times New Roman" panose="02020603050405020304" pitchFamily="18" charset="0"/>
                <a:cs typeface="Times New Roman" panose="02020603050405020304" pitchFamily="18" charset="0"/>
              </a:rPr>
              <a:t>tramite due strumenti osservativi: il </a:t>
            </a:r>
            <a:r>
              <a:rPr lang="it-IT" sz="2000" dirty="0" smtClean="0">
                <a:solidFill>
                  <a:srgbClr val="002060"/>
                </a:solidFill>
                <a:latin typeface="Times New Roman" panose="02020603050405020304" pitchFamily="18" charset="0"/>
                <a:cs typeface="Times New Roman" panose="02020603050405020304" pitchFamily="18" charset="0"/>
              </a:rPr>
              <a:t>Disegno </a:t>
            </a:r>
            <a:r>
              <a:rPr lang="it-IT" sz="2000" dirty="0">
                <a:solidFill>
                  <a:srgbClr val="002060"/>
                </a:solidFill>
                <a:latin typeface="Times New Roman" panose="02020603050405020304" pitchFamily="18" charset="0"/>
                <a:cs typeface="Times New Roman" panose="02020603050405020304" pitchFamily="18" charset="0"/>
              </a:rPr>
              <a:t>della classe </a:t>
            </a:r>
            <a:r>
              <a:rPr lang="it-IT" sz="2000" dirty="0" smtClean="0">
                <a:solidFill>
                  <a:srgbClr val="002060"/>
                </a:solidFill>
                <a:latin typeface="Times New Roman" panose="02020603050405020304" pitchFamily="18" charset="0"/>
                <a:cs typeface="Times New Roman" panose="02020603050405020304" pitchFamily="18" charset="0"/>
              </a:rPr>
              <a:t>(Quaglia e </a:t>
            </a:r>
            <a:r>
              <a:rPr lang="it-IT" sz="2000" dirty="0" err="1" smtClean="0">
                <a:solidFill>
                  <a:srgbClr val="002060"/>
                </a:solidFill>
                <a:latin typeface="Times New Roman" panose="02020603050405020304" pitchFamily="18" charset="0"/>
                <a:cs typeface="Times New Roman" panose="02020603050405020304" pitchFamily="18" charset="0"/>
              </a:rPr>
              <a:t>Saglione</a:t>
            </a:r>
            <a:r>
              <a:rPr lang="it-IT" sz="2000" dirty="0" smtClean="0">
                <a:solidFill>
                  <a:srgbClr val="002060"/>
                </a:solidFill>
                <a:latin typeface="Times New Roman" panose="02020603050405020304" pitchFamily="18" charset="0"/>
                <a:cs typeface="Times New Roman" panose="02020603050405020304" pitchFamily="18" charset="0"/>
              </a:rPr>
              <a:t>, 1990) ed </a:t>
            </a:r>
            <a:r>
              <a:rPr lang="it-IT" sz="2000" dirty="0">
                <a:solidFill>
                  <a:srgbClr val="002060"/>
                </a:solidFill>
                <a:latin typeface="Times New Roman" panose="02020603050405020304" pitchFamily="18" charset="0"/>
                <a:cs typeface="Times New Roman" panose="02020603050405020304" pitchFamily="18" charset="0"/>
              </a:rPr>
              <a:t>il </a:t>
            </a:r>
            <a:r>
              <a:rPr lang="it-IT" sz="2000" dirty="0" smtClean="0">
                <a:solidFill>
                  <a:srgbClr val="002060"/>
                </a:solidFill>
                <a:latin typeface="Times New Roman" panose="02020603050405020304" pitchFamily="18" charset="0"/>
                <a:cs typeface="Times New Roman" panose="02020603050405020304" pitchFamily="18" charset="0"/>
              </a:rPr>
              <a:t>Questionario sociometrico (</a:t>
            </a:r>
            <a:r>
              <a:rPr lang="it-IT" sz="2000" dirty="0" err="1" smtClean="0">
                <a:solidFill>
                  <a:srgbClr val="002060"/>
                </a:solidFill>
                <a:latin typeface="Times New Roman" panose="02020603050405020304" pitchFamily="18" charset="0"/>
                <a:cs typeface="Times New Roman" panose="02020603050405020304" pitchFamily="18" charset="0"/>
              </a:rPr>
              <a:t>Reffieuna</a:t>
            </a:r>
            <a:r>
              <a:rPr lang="it-IT" sz="2000" dirty="0" smtClean="0">
                <a:solidFill>
                  <a:srgbClr val="002060"/>
                </a:solidFill>
                <a:latin typeface="Times New Roman" panose="02020603050405020304" pitchFamily="18" charset="0"/>
                <a:cs typeface="Times New Roman" panose="02020603050405020304" pitchFamily="18" charset="0"/>
              </a:rPr>
              <a:t>, 2003).</a:t>
            </a:r>
            <a:endParaRPr lang="it-IT" sz="2000" dirty="0">
              <a:solidFill>
                <a:srgbClr val="002060"/>
              </a:solidFill>
              <a:latin typeface="Times New Roman" panose="02020603050405020304" pitchFamily="18" charset="0"/>
              <a:cs typeface="Times New Roman" panose="02020603050405020304" pitchFamily="18" charset="0"/>
            </a:endParaRPr>
          </a:p>
          <a:p>
            <a:pPr marL="514350" indent="-514350" algn="just">
              <a:lnSpc>
                <a:spcPct val="150000"/>
              </a:lnSpc>
              <a:spcBef>
                <a:spcPts val="0"/>
              </a:spcBef>
              <a:buFont typeface="+mj-lt"/>
              <a:buAutoNum type="arabicPeriod"/>
            </a:pPr>
            <a:r>
              <a:rPr lang="it-IT" sz="2000" b="1" dirty="0">
                <a:solidFill>
                  <a:srgbClr val="002060"/>
                </a:solidFill>
                <a:latin typeface="Times New Roman" panose="02020603050405020304" pitchFamily="18" charset="0"/>
                <a:cs typeface="Times New Roman" panose="02020603050405020304" pitchFamily="18" charset="0"/>
              </a:rPr>
              <a:t>Analisi del profilo di funzionamento attuale </a:t>
            </a:r>
            <a:r>
              <a:rPr lang="it-IT" sz="2000" b="1" dirty="0" smtClean="0">
                <a:solidFill>
                  <a:srgbClr val="002060"/>
                </a:solidFill>
                <a:latin typeface="Times New Roman" panose="02020603050405020304" pitchFamily="18" charset="0"/>
                <a:cs typeface="Times New Roman" panose="02020603050405020304" pitchFamily="18" charset="0"/>
              </a:rPr>
              <a:t>del bambino</a:t>
            </a:r>
            <a:r>
              <a:rPr lang="it-IT" sz="2000" dirty="0" smtClean="0">
                <a:solidFill>
                  <a:srgbClr val="002060"/>
                </a:solidFill>
                <a:latin typeface="Times New Roman" panose="02020603050405020304" pitchFamily="18" charset="0"/>
                <a:cs typeface="Times New Roman" panose="02020603050405020304" pitchFamily="18" charset="0"/>
              </a:rPr>
              <a:t>, usando come strumento di analisi e di classificazione l’ICF-CY (OMS, 2007).</a:t>
            </a:r>
            <a:endParaRPr lang="it-IT" sz="2000" dirty="0">
              <a:solidFill>
                <a:srgbClr val="002060"/>
              </a:solidFill>
              <a:latin typeface="Times New Roman" panose="02020603050405020304" pitchFamily="18" charset="0"/>
              <a:cs typeface="Times New Roman" panose="02020603050405020304" pitchFamily="18" charset="0"/>
            </a:endParaRPr>
          </a:p>
          <a:p>
            <a:pPr marL="0" indent="0">
              <a:lnSpc>
                <a:spcPct val="150000"/>
              </a:lnSpc>
              <a:buNone/>
            </a:pPr>
            <a:endParaRPr lang="it-IT" sz="2000" dirty="0"/>
          </a:p>
        </p:txBody>
      </p:sp>
    </p:spTree>
    <p:extLst>
      <p:ext uri="{BB962C8B-B14F-4D97-AF65-F5344CB8AC3E}">
        <p14:creationId xmlns:p14="http://schemas.microsoft.com/office/powerpoint/2010/main" xmlns="" val="589551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lnSpc>
                <a:spcPct val="150000"/>
              </a:lnSpc>
            </a:pPr>
            <a:r>
              <a:rPr lang="it-IT" sz="3200" b="1" dirty="0" smtClean="0">
                <a:effectLst/>
                <a:latin typeface="Times New Roman" panose="02020603050405020304" pitchFamily="18" charset="0"/>
                <a:cs typeface="Times New Roman" panose="02020603050405020304" pitchFamily="18" charset="0"/>
              </a:rPr>
              <a:t>1. </a:t>
            </a:r>
            <a:r>
              <a:rPr lang="it-IT" sz="3200" b="1" dirty="0" smtClean="0">
                <a:solidFill>
                  <a:srgbClr val="002060"/>
                </a:solidFill>
                <a:effectLst/>
                <a:latin typeface="Times New Roman" panose="02020603050405020304" pitchFamily="18" charset="0"/>
                <a:cs typeface="Times New Roman" panose="02020603050405020304" pitchFamily="18" charset="0"/>
              </a:rPr>
              <a:t>Analisi del contesto scolastico e analisi dei fattori ambientali</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35608" y="1988840"/>
            <a:ext cx="7498080" cy="4536504"/>
          </a:xfrm>
        </p:spPr>
        <p:txBody>
          <a:bodyPr>
            <a:noAutofit/>
          </a:bodyPr>
          <a:lstStyle/>
          <a:p>
            <a:pPr algn="just">
              <a:lnSpc>
                <a:spcPct val="150000"/>
              </a:lnSpc>
              <a:spcBef>
                <a:spcPts val="0"/>
              </a:spcBef>
            </a:pPr>
            <a:r>
              <a:rPr lang="it-IT" sz="2000" b="1" dirty="0" smtClean="0">
                <a:solidFill>
                  <a:srgbClr val="002060"/>
                </a:solidFill>
                <a:latin typeface="Times New Roman" panose="02020603050405020304" pitchFamily="18" charset="0"/>
                <a:cs typeface="Times New Roman" panose="02020603050405020304" pitchFamily="18" charset="0"/>
              </a:rPr>
              <a:t>Analisi </a:t>
            </a:r>
            <a:r>
              <a:rPr lang="it-IT" sz="2000" b="1" dirty="0">
                <a:solidFill>
                  <a:srgbClr val="002060"/>
                </a:solidFill>
                <a:latin typeface="Times New Roman" panose="02020603050405020304" pitchFamily="18" charset="0"/>
                <a:cs typeface="Times New Roman" panose="02020603050405020304" pitchFamily="18" charset="0"/>
              </a:rPr>
              <a:t>del contesto </a:t>
            </a:r>
            <a:r>
              <a:rPr lang="it-IT" sz="2000" b="1" dirty="0" smtClean="0">
                <a:solidFill>
                  <a:srgbClr val="002060"/>
                </a:solidFill>
                <a:latin typeface="Times New Roman" panose="02020603050405020304" pitchFamily="18" charset="0"/>
                <a:cs typeface="Times New Roman" panose="02020603050405020304" pitchFamily="18" charset="0"/>
              </a:rPr>
              <a:t>scolastico…</a:t>
            </a:r>
          </a:p>
          <a:p>
            <a:pPr marL="82296" indent="0" algn="just">
              <a:lnSpc>
                <a:spcPct val="150000"/>
              </a:lnSpc>
              <a:spcBef>
                <a:spcPts val="0"/>
              </a:spcBef>
              <a:buNone/>
            </a:pPr>
            <a:r>
              <a:rPr lang="it-IT" sz="2000" dirty="0" smtClean="0">
                <a:solidFill>
                  <a:srgbClr val="002060"/>
                </a:solidFill>
                <a:latin typeface="Times New Roman" panose="02020603050405020304" pitchFamily="18" charset="0"/>
                <a:cs typeface="Times New Roman" panose="02020603050405020304" pitchFamily="18" charset="0"/>
              </a:rPr>
              <a:t>…usando come filo conduttore il </a:t>
            </a:r>
            <a:r>
              <a:rPr lang="it-IT" sz="2000" b="1" dirty="0" smtClean="0">
                <a:solidFill>
                  <a:srgbClr val="002060"/>
                </a:solidFill>
                <a:latin typeface="Times New Roman" panose="02020603050405020304" pitchFamily="18" charset="0"/>
                <a:cs typeface="Times New Roman" panose="02020603050405020304" pitchFamily="18" charset="0"/>
              </a:rPr>
              <a:t>Modello dell’Ecologia dello sviluppo umano </a:t>
            </a:r>
            <a:r>
              <a:rPr lang="it-IT" sz="2000" dirty="0" smtClean="0">
                <a:solidFill>
                  <a:srgbClr val="002060"/>
                </a:solidFill>
                <a:latin typeface="Times New Roman" panose="02020603050405020304" pitchFamily="18" charset="0"/>
                <a:cs typeface="Times New Roman" panose="02020603050405020304" pitchFamily="18" charset="0"/>
              </a:rPr>
              <a:t>elaborato da </a:t>
            </a:r>
            <a:r>
              <a:rPr lang="it-IT" sz="2000" b="1" dirty="0" err="1" smtClean="0">
                <a:solidFill>
                  <a:srgbClr val="002060"/>
                </a:solidFill>
                <a:latin typeface="Times New Roman" panose="02020603050405020304" pitchFamily="18" charset="0"/>
                <a:cs typeface="Times New Roman" panose="02020603050405020304" pitchFamily="18" charset="0"/>
              </a:rPr>
              <a:t>Bronfenbrenner</a:t>
            </a:r>
            <a:r>
              <a:rPr lang="it-IT" sz="2000" dirty="0" smtClean="0">
                <a:solidFill>
                  <a:srgbClr val="002060"/>
                </a:solidFill>
                <a:latin typeface="Times New Roman" panose="02020603050405020304" pitchFamily="18" charset="0"/>
                <a:cs typeface="Times New Roman" panose="02020603050405020304" pitchFamily="18" charset="0"/>
              </a:rPr>
              <a:t> (1986).</a:t>
            </a:r>
          </a:p>
          <a:p>
            <a:pPr marL="82296" indent="0" algn="just">
              <a:lnSpc>
                <a:spcPct val="150000"/>
              </a:lnSpc>
              <a:spcBef>
                <a:spcPts val="0"/>
              </a:spcBef>
              <a:buNone/>
            </a:pPr>
            <a:endParaRPr lang="it-IT" sz="2000" dirty="0" smtClean="0">
              <a:solidFill>
                <a:srgbClr val="002060"/>
              </a:solidFill>
              <a:latin typeface="Times New Roman" panose="02020603050405020304" pitchFamily="18" charset="0"/>
              <a:cs typeface="Times New Roman" panose="02020603050405020304" pitchFamily="18" charset="0"/>
            </a:endParaRPr>
          </a:p>
          <a:p>
            <a:pPr marL="82296" indent="0" algn="just">
              <a:lnSpc>
                <a:spcPct val="150000"/>
              </a:lnSpc>
              <a:spcBef>
                <a:spcPts val="0"/>
              </a:spcBef>
              <a:buNone/>
            </a:pPr>
            <a:r>
              <a:rPr lang="it-IT" sz="2000" dirty="0" smtClean="0">
                <a:solidFill>
                  <a:srgbClr val="002060"/>
                </a:solidFill>
                <a:latin typeface="Times New Roman" panose="02020603050405020304" pitchFamily="18" charset="0"/>
                <a:cs typeface="Times New Roman" panose="02020603050405020304" pitchFamily="18" charset="0"/>
              </a:rPr>
              <a:t>Ambiente ecologico: insieme </a:t>
            </a:r>
            <a:r>
              <a:rPr lang="it-IT" sz="2000" dirty="0">
                <a:solidFill>
                  <a:srgbClr val="002060"/>
                </a:solidFill>
                <a:latin typeface="Times New Roman" panose="02020603050405020304" pitchFamily="18" charset="0"/>
                <a:cs typeface="Times New Roman" panose="02020603050405020304" pitchFamily="18" charset="0"/>
              </a:rPr>
              <a:t>di strutture incluse l’una </a:t>
            </a:r>
            <a:r>
              <a:rPr lang="it-IT" sz="2000" dirty="0" smtClean="0">
                <a:solidFill>
                  <a:srgbClr val="002060"/>
                </a:solidFill>
                <a:latin typeface="Times New Roman" panose="02020603050405020304" pitchFamily="18" charset="0"/>
                <a:cs typeface="Times New Roman" panose="02020603050405020304" pitchFamily="18" charset="0"/>
              </a:rPr>
              <a:t>nell’altra.</a:t>
            </a:r>
            <a:r>
              <a:rPr lang="it-IT" sz="2000" i="1" dirty="0" smtClean="0">
                <a:solidFill>
                  <a:srgbClr val="002060"/>
                </a:solidFill>
                <a:latin typeface="Times New Roman" panose="02020603050405020304" pitchFamily="18" charset="0"/>
                <a:cs typeface="Times New Roman" panose="02020603050405020304" pitchFamily="18" charset="0"/>
              </a:rPr>
              <a:t> </a:t>
            </a:r>
          </a:p>
          <a:p>
            <a:pPr marL="82296" indent="0" algn="just">
              <a:lnSpc>
                <a:spcPct val="150000"/>
              </a:lnSpc>
              <a:spcBef>
                <a:spcPts val="0"/>
              </a:spcBef>
              <a:buNone/>
            </a:pPr>
            <a:r>
              <a:rPr lang="it-IT" sz="2000" dirty="0" smtClean="0">
                <a:solidFill>
                  <a:srgbClr val="002060"/>
                </a:solidFill>
                <a:latin typeface="Times New Roman" panose="02020603050405020304" pitchFamily="18" charset="0"/>
                <a:cs typeface="Times New Roman" panose="02020603050405020304" pitchFamily="18" charset="0"/>
              </a:rPr>
              <a:t>Cinque sistemi: </a:t>
            </a:r>
            <a:r>
              <a:rPr lang="it-IT" sz="2000" dirty="0" err="1" smtClean="0">
                <a:solidFill>
                  <a:srgbClr val="002060"/>
                </a:solidFill>
                <a:latin typeface="Times New Roman" panose="02020603050405020304" pitchFamily="18" charset="0"/>
                <a:cs typeface="Times New Roman" panose="02020603050405020304" pitchFamily="18" charset="0"/>
              </a:rPr>
              <a:t>ontosistema</a:t>
            </a:r>
            <a:r>
              <a:rPr lang="it-IT" sz="2000" dirty="0">
                <a:solidFill>
                  <a:srgbClr val="002060"/>
                </a:solidFill>
                <a:latin typeface="Times New Roman" panose="02020603050405020304" pitchFamily="18" charset="0"/>
                <a:cs typeface="Times New Roman" panose="02020603050405020304" pitchFamily="18" charset="0"/>
              </a:rPr>
              <a:t>, microsistema, </a:t>
            </a:r>
            <a:r>
              <a:rPr lang="it-IT" sz="2000" dirty="0" err="1">
                <a:solidFill>
                  <a:srgbClr val="002060"/>
                </a:solidFill>
                <a:latin typeface="Times New Roman" panose="02020603050405020304" pitchFamily="18" charset="0"/>
                <a:cs typeface="Times New Roman" panose="02020603050405020304" pitchFamily="18" charset="0"/>
              </a:rPr>
              <a:t>mesosistema</a:t>
            </a:r>
            <a:r>
              <a:rPr lang="it-IT" sz="2000" dirty="0">
                <a:solidFill>
                  <a:srgbClr val="002060"/>
                </a:solidFill>
                <a:latin typeface="Times New Roman" panose="02020603050405020304" pitchFamily="18" charset="0"/>
                <a:cs typeface="Times New Roman" panose="02020603050405020304" pitchFamily="18" charset="0"/>
              </a:rPr>
              <a:t>, </a:t>
            </a:r>
            <a:r>
              <a:rPr lang="it-IT" sz="2000" dirty="0" err="1">
                <a:solidFill>
                  <a:srgbClr val="002060"/>
                </a:solidFill>
                <a:latin typeface="Times New Roman" panose="02020603050405020304" pitchFamily="18" charset="0"/>
                <a:cs typeface="Times New Roman" panose="02020603050405020304" pitchFamily="18" charset="0"/>
              </a:rPr>
              <a:t>esosistema</a:t>
            </a:r>
            <a:r>
              <a:rPr lang="it-IT" sz="2000" dirty="0">
                <a:solidFill>
                  <a:srgbClr val="002060"/>
                </a:solidFill>
                <a:latin typeface="Times New Roman" panose="02020603050405020304" pitchFamily="18" charset="0"/>
                <a:cs typeface="Times New Roman" panose="02020603050405020304" pitchFamily="18" charset="0"/>
              </a:rPr>
              <a:t> e </a:t>
            </a:r>
            <a:r>
              <a:rPr lang="it-IT" sz="2000" dirty="0" smtClean="0">
                <a:solidFill>
                  <a:srgbClr val="002060"/>
                </a:solidFill>
                <a:latin typeface="Times New Roman" panose="02020603050405020304" pitchFamily="18" charset="0"/>
                <a:cs typeface="Times New Roman" panose="02020603050405020304" pitchFamily="18" charset="0"/>
              </a:rPr>
              <a:t>macrosistema.</a:t>
            </a:r>
            <a:endParaRPr lang="it-IT"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42134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pPr algn="ctr">
              <a:lnSpc>
                <a:spcPct val="150000"/>
              </a:lnSpc>
            </a:pPr>
            <a:r>
              <a:rPr lang="it-IT" sz="3200" b="1" dirty="0" err="1" smtClean="0">
                <a:solidFill>
                  <a:srgbClr val="002060"/>
                </a:solidFill>
                <a:effectLst/>
                <a:latin typeface="Times New Roman" panose="02020603050405020304" pitchFamily="18" charset="0"/>
                <a:cs typeface="Times New Roman" panose="02020603050405020304" pitchFamily="18" charset="0"/>
              </a:rPr>
              <a:t>Bronfenbrenner</a:t>
            </a:r>
            <a:r>
              <a:rPr lang="it-IT" sz="3200" b="1" dirty="0" smtClean="0">
                <a:solidFill>
                  <a:srgbClr val="002060"/>
                </a:solidFill>
                <a:effectLst/>
                <a:latin typeface="Times New Roman" panose="02020603050405020304" pitchFamily="18" charset="0"/>
                <a:cs typeface="Times New Roman" panose="02020603050405020304" pitchFamily="18" charset="0"/>
              </a:rPr>
              <a:t> e il percorso inclusivo…</a:t>
            </a:r>
            <a:endParaRPr lang="it-IT" sz="3200" b="1" dirty="0">
              <a:solidFill>
                <a:srgbClr val="002060"/>
              </a:solidFill>
              <a:effectLst/>
              <a:latin typeface="Times New Roman" panose="02020603050405020304" pitchFamily="18" charset="0"/>
              <a:cs typeface="Times New Roman" panose="02020603050405020304" pitchFamily="18" charset="0"/>
            </a:endParaRPr>
          </a:p>
        </p:txBody>
      </p:sp>
      <p:sp>
        <p:nvSpPr>
          <p:cNvPr id="5" name="Segnaposto contenuto 4"/>
          <p:cNvSpPr>
            <a:spLocks noGrp="1"/>
          </p:cNvSpPr>
          <p:nvPr>
            <p:ph idx="1"/>
          </p:nvPr>
        </p:nvSpPr>
        <p:spPr/>
        <p:txBody>
          <a:bodyPr anchor="ctr">
            <a:normAutofit/>
          </a:bodyPr>
          <a:lstStyle/>
          <a:p>
            <a:pPr algn="just">
              <a:lnSpc>
                <a:spcPct val="150000"/>
              </a:lnSpc>
              <a:spcBef>
                <a:spcPts val="0"/>
              </a:spcBef>
            </a:pPr>
            <a:r>
              <a:rPr lang="it-IT" sz="2000" dirty="0" err="1" smtClean="0">
                <a:solidFill>
                  <a:srgbClr val="002060"/>
                </a:solidFill>
                <a:latin typeface="Times New Roman" panose="02020603050405020304" pitchFamily="18" charset="0"/>
                <a:cs typeface="Times New Roman" panose="02020603050405020304" pitchFamily="18" charset="0"/>
              </a:rPr>
              <a:t>Ontosistema</a:t>
            </a:r>
            <a:r>
              <a:rPr lang="it-IT" sz="2000" dirty="0" smtClean="0">
                <a:solidFill>
                  <a:srgbClr val="002060"/>
                </a:solidFill>
                <a:latin typeface="Times New Roman" panose="02020603050405020304" pitchFamily="18" charset="0"/>
                <a:cs typeface="Times New Roman" panose="02020603050405020304" pitchFamily="18" charset="0"/>
              </a:rPr>
              <a:t>: analisi e definizione del profilo di funzionamento del bambino.</a:t>
            </a:r>
          </a:p>
          <a:p>
            <a:pPr algn="just">
              <a:lnSpc>
                <a:spcPct val="150000"/>
              </a:lnSpc>
              <a:spcBef>
                <a:spcPts val="0"/>
              </a:spcBef>
            </a:pPr>
            <a:r>
              <a:rPr lang="it-IT" sz="2000" dirty="0" smtClean="0">
                <a:solidFill>
                  <a:srgbClr val="002060"/>
                </a:solidFill>
                <a:latin typeface="Times New Roman" panose="02020603050405020304" pitchFamily="18" charset="0"/>
                <a:cs typeface="Times New Roman" panose="02020603050405020304" pitchFamily="18" charset="0"/>
              </a:rPr>
              <a:t>Microsistema: osservazione del plesso e della classe di afferenza.</a:t>
            </a:r>
          </a:p>
          <a:p>
            <a:pPr algn="just">
              <a:lnSpc>
                <a:spcPct val="150000"/>
              </a:lnSpc>
              <a:spcBef>
                <a:spcPts val="0"/>
              </a:spcBef>
            </a:pPr>
            <a:r>
              <a:rPr lang="it-IT" sz="2000" dirty="0" err="1" smtClean="0">
                <a:solidFill>
                  <a:srgbClr val="002060"/>
                </a:solidFill>
                <a:latin typeface="Times New Roman" panose="02020603050405020304" pitchFamily="18" charset="0"/>
                <a:cs typeface="Times New Roman" panose="02020603050405020304" pitchFamily="18" charset="0"/>
              </a:rPr>
              <a:t>Esosistema</a:t>
            </a:r>
            <a:r>
              <a:rPr lang="it-IT" sz="2000" dirty="0" smtClean="0">
                <a:solidFill>
                  <a:srgbClr val="002060"/>
                </a:solidFill>
                <a:latin typeface="Times New Roman" panose="02020603050405020304" pitchFamily="18" charset="0"/>
                <a:cs typeface="Times New Roman" panose="02020603050405020304" pitchFamily="18" charset="0"/>
              </a:rPr>
              <a:t>: analisi del contesto socio-culturale, dell’Istituto Comprensivo e del Piano dell’Offerta Formativa.</a:t>
            </a:r>
          </a:p>
          <a:p>
            <a:pPr algn="just">
              <a:lnSpc>
                <a:spcPct val="150000"/>
              </a:lnSpc>
              <a:spcBef>
                <a:spcPts val="0"/>
              </a:spcBef>
            </a:pPr>
            <a:r>
              <a:rPr lang="it-IT" sz="2000" dirty="0" smtClean="0">
                <a:solidFill>
                  <a:srgbClr val="002060"/>
                </a:solidFill>
                <a:latin typeface="Times New Roman" panose="02020603050405020304" pitchFamily="18" charset="0"/>
                <a:cs typeface="Times New Roman" panose="02020603050405020304" pitchFamily="18" charset="0"/>
              </a:rPr>
              <a:t>Macrosistema: ricerca di risorse normative e scientifiche attraverso cui fondare dal punto di vista teorico l’intervento inclusivo.</a:t>
            </a:r>
            <a:endParaRPr lang="it-IT"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16914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6035000"/>
          </a:xfrm>
        </p:spPr>
        <p:txBody>
          <a:bodyPr>
            <a:noAutofit/>
          </a:bodyPr>
          <a:lstStyle/>
          <a:p>
            <a:pPr marL="342900" indent="-342900">
              <a:lnSpc>
                <a:spcPct val="150000"/>
              </a:lnSpc>
              <a:buFont typeface="Arial" panose="020B0604020202020204" pitchFamily="34" charset="0"/>
              <a:buChar char="•"/>
            </a:pPr>
            <a:r>
              <a:rPr lang="it-IT" sz="2000" b="1" dirty="0">
                <a:solidFill>
                  <a:srgbClr val="002060"/>
                </a:solidFill>
                <a:effectLst/>
                <a:latin typeface="Times New Roman" panose="02020603050405020304" pitchFamily="18" charset="0"/>
                <a:cs typeface="Times New Roman" panose="02020603050405020304" pitchFamily="18" charset="0"/>
              </a:rPr>
              <a:t>Analisi dei fattori </a:t>
            </a:r>
            <a:r>
              <a:rPr lang="it-IT" sz="2000" b="1" dirty="0" smtClean="0">
                <a:solidFill>
                  <a:srgbClr val="002060"/>
                </a:solidFill>
                <a:effectLst/>
                <a:latin typeface="Times New Roman" panose="02020603050405020304" pitchFamily="18" charset="0"/>
                <a:cs typeface="Times New Roman" panose="02020603050405020304" pitchFamily="18" charset="0"/>
              </a:rPr>
              <a:t>ambientali…</a:t>
            </a:r>
            <a:r>
              <a:rPr lang="it-IT" sz="2000" b="1" dirty="0">
                <a:solidFill>
                  <a:srgbClr val="002060"/>
                </a:solidFill>
                <a:effectLst/>
                <a:latin typeface="Times New Roman" panose="02020603050405020304" pitchFamily="18" charset="0"/>
                <a:cs typeface="Times New Roman" panose="02020603050405020304" pitchFamily="18" charset="0"/>
              </a:rPr>
              <a:t/>
            </a:r>
            <a:br>
              <a:rPr lang="it-IT" sz="2000" b="1" dirty="0">
                <a:solidFill>
                  <a:srgbClr val="002060"/>
                </a:solidFill>
                <a:effectLst/>
                <a:latin typeface="Times New Roman" panose="02020603050405020304" pitchFamily="18" charset="0"/>
                <a:cs typeface="Times New Roman" panose="02020603050405020304" pitchFamily="18" charset="0"/>
              </a:rPr>
            </a:br>
            <a:r>
              <a:rPr lang="it-IT" sz="2000" b="1" dirty="0" smtClean="0">
                <a:solidFill>
                  <a:srgbClr val="002060"/>
                </a:solidFill>
                <a:effectLst/>
                <a:latin typeface="Times New Roman" panose="02020603050405020304" pitchFamily="18" charset="0"/>
                <a:cs typeface="Times New Roman" panose="02020603050405020304" pitchFamily="18" charset="0"/>
              </a:rPr>
              <a:t>…</a:t>
            </a:r>
            <a:r>
              <a:rPr lang="it-IT" sz="2000" dirty="0" smtClean="0">
                <a:solidFill>
                  <a:srgbClr val="002060"/>
                </a:solidFill>
                <a:effectLst/>
                <a:latin typeface="Times New Roman" panose="02020603050405020304" pitchFamily="18" charset="0"/>
                <a:cs typeface="Times New Roman" panose="02020603050405020304" pitchFamily="18" charset="0"/>
              </a:rPr>
              <a:t>utilizzando </a:t>
            </a:r>
            <a:r>
              <a:rPr lang="it-IT" sz="2000" dirty="0">
                <a:solidFill>
                  <a:srgbClr val="002060"/>
                </a:solidFill>
                <a:effectLst/>
                <a:latin typeface="Times New Roman" panose="02020603050405020304" pitchFamily="18" charset="0"/>
                <a:cs typeface="Times New Roman" panose="02020603050405020304" pitchFamily="18" charset="0"/>
              </a:rPr>
              <a:t>come strumento l’Index per l’inclusione realizzato da </a:t>
            </a:r>
            <a:r>
              <a:rPr lang="it-IT" sz="2000" dirty="0" err="1">
                <a:solidFill>
                  <a:srgbClr val="002060"/>
                </a:solidFill>
                <a:effectLst/>
                <a:latin typeface="Times New Roman" panose="02020603050405020304" pitchFamily="18" charset="0"/>
                <a:cs typeface="Times New Roman" panose="02020603050405020304" pitchFamily="18" charset="0"/>
              </a:rPr>
              <a:t>Booth</a:t>
            </a:r>
            <a:r>
              <a:rPr lang="it-IT" sz="2000" dirty="0">
                <a:solidFill>
                  <a:srgbClr val="002060"/>
                </a:solidFill>
                <a:effectLst/>
                <a:latin typeface="Times New Roman" panose="02020603050405020304" pitchFamily="18" charset="0"/>
                <a:cs typeface="Times New Roman" panose="02020603050405020304" pitchFamily="18" charset="0"/>
              </a:rPr>
              <a:t> e </a:t>
            </a:r>
            <a:r>
              <a:rPr lang="it-IT" sz="2000" dirty="0" err="1" smtClean="0">
                <a:solidFill>
                  <a:srgbClr val="002060"/>
                </a:solidFill>
                <a:effectLst/>
                <a:latin typeface="Times New Roman" panose="02020603050405020304" pitchFamily="18" charset="0"/>
                <a:cs typeface="Times New Roman" panose="02020603050405020304" pitchFamily="18" charset="0"/>
              </a:rPr>
              <a:t>Ainscow</a:t>
            </a:r>
            <a:r>
              <a:rPr lang="it-IT" sz="2000" b="1" dirty="0" smtClean="0">
                <a:solidFill>
                  <a:srgbClr val="002060"/>
                </a:solidFill>
                <a:effectLst/>
                <a:latin typeface="Times New Roman" panose="02020603050405020304" pitchFamily="18" charset="0"/>
                <a:cs typeface="Times New Roman" panose="02020603050405020304" pitchFamily="18" charset="0"/>
              </a:rPr>
              <a:t>.</a:t>
            </a:r>
            <a:r>
              <a:rPr lang="it-IT" sz="2000" b="1" dirty="0">
                <a:solidFill>
                  <a:srgbClr val="002060"/>
                </a:solidFill>
                <a:effectLst/>
                <a:latin typeface="Times New Roman" panose="02020603050405020304" pitchFamily="18" charset="0"/>
                <a:cs typeface="Times New Roman" panose="02020603050405020304" pitchFamily="18" charset="0"/>
              </a:rPr>
              <a:t/>
            </a:r>
            <a:br>
              <a:rPr lang="it-IT" sz="2000" b="1" dirty="0">
                <a:solidFill>
                  <a:srgbClr val="002060"/>
                </a:solidFill>
                <a:effectLst/>
                <a:latin typeface="Times New Roman" panose="02020603050405020304" pitchFamily="18" charset="0"/>
                <a:cs typeface="Times New Roman" panose="02020603050405020304" pitchFamily="18" charset="0"/>
              </a:rPr>
            </a:br>
            <a:r>
              <a:rPr lang="it-IT" sz="2000" b="1" dirty="0" smtClean="0">
                <a:solidFill>
                  <a:srgbClr val="002060"/>
                </a:solidFill>
                <a:effectLst/>
                <a:latin typeface="Times New Roman" panose="02020603050405020304" pitchFamily="18" charset="0"/>
                <a:cs typeface="Times New Roman" panose="02020603050405020304" pitchFamily="18" charset="0"/>
              </a:rPr>
              <a:t/>
            </a:r>
            <a:br>
              <a:rPr lang="it-IT" sz="2000" b="1" dirty="0" smtClean="0">
                <a:solidFill>
                  <a:srgbClr val="002060"/>
                </a:solidFill>
                <a:effectLst/>
                <a:latin typeface="Times New Roman" panose="02020603050405020304" pitchFamily="18" charset="0"/>
                <a:cs typeface="Times New Roman" panose="02020603050405020304" pitchFamily="18" charset="0"/>
              </a:rPr>
            </a:br>
            <a:r>
              <a:rPr lang="it-IT" sz="2000" dirty="0" smtClean="0">
                <a:solidFill>
                  <a:srgbClr val="002060"/>
                </a:solidFill>
                <a:effectLst/>
                <a:latin typeface="Times New Roman" panose="02020603050405020304" pitchFamily="18" charset="0"/>
                <a:cs typeface="Times New Roman" panose="02020603050405020304" pitchFamily="18" charset="0"/>
              </a:rPr>
              <a:t>L'Index </a:t>
            </a:r>
            <a:r>
              <a:rPr lang="it-IT" sz="2000" dirty="0">
                <a:solidFill>
                  <a:srgbClr val="002060"/>
                </a:solidFill>
                <a:effectLst/>
                <a:latin typeface="Times New Roman" panose="02020603050405020304" pitchFamily="18" charset="0"/>
                <a:cs typeface="Times New Roman" panose="02020603050405020304" pitchFamily="18" charset="0"/>
              </a:rPr>
              <a:t>for </a:t>
            </a:r>
            <a:r>
              <a:rPr lang="it-IT" sz="2000" dirty="0" err="1">
                <a:solidFill>
                  <a:srgbClr val="002060"/>
                </a:solidFill>
                <a:effectLst/>
                <a:latin typeface="Times New Roman" panose="02020603050405020304" pitchFamily="18" charset="0"/>
                <a:cs typeface="Times New Roman" panose="02020603050405020304" pitchFamily="18" charset="0"/>
              </a:rPr>
              <a:t>Inclusion</a:t>
            </a:r>
            <a:r>
              <a:rPr lang="it-IT" sz="2000" dirty="0">
                <a:solidFill>
                  <a:srgbClr val="002060"/>
                </a:solidFill>
                <a:effectLst/>
                <a:latin typeface="Times New Roman" panose="02020603050405020304" pitchFamily="18" charset="0"/>
                <a:cs typeface="Times New Roman" panose="02020603050405020304" pitchFamily="18" charset="0"/>
              </a:rPr>
              <a:t>, proposta realizzata da Tony </a:t>
            </a:r>
            <a:r>
              <a:rPr lang="it-IT" sz="2000" dirty="0" err="1">
                <a:solidFill>
                  <a:srgbClr val="002060"/>
                </a:solidFill>
                <a:effectLst/>
                <a:latin typeface="Times New Roman" panose="02020603050405020304" pitchFamily="18" charset="0"/>
                <a:cs typeface="Times New Roman" panose="02020603050405020304" pitchFamily="18" charset="0"/>
              </a:rPr>
              <a:t>Booth</a:t>
            </a:r>
            <a:r>
              <a:rPr lang="it-IT" sz="2000" dirty="0">
                <a:solidFill>
                  <a:srgbClr val="002060"/>
                </a:solidFill>
                <a:effectLst/>
                <a:latin typeface="Times New Roman" panose="02020603050405020304" pitchFamily="18" charset="0"/>
                <a:cs typeface="Times New Roman" panose="02020603050405020304" pitchFamily="18" charset="0"/>
              </a:rPr>
              <a:t> e Mel </a:t>
            </a:r>
            <a:r>
              <a:rPr lang="it-IT" sz="2000" dirty="0" err="1">
                <a:solidFill>
                  <a:srgbClr val="002060"/>
                </a:solidFill>
                <a:effectLst/>
                <a:latin typeface="Times New Roman" panose="02020603050405020304" pitchFamily="18" charset="0"/>
                <a:cs typeface="Times New Roman" panose="02020603050405020304" pitchFamily="18" charset="0"/>
              </a:rPr>
              <a:t>Ainscow</a:t>
            </a:r>
            <a:r>
              <a:rPr lang="it-IT" sz="2000" dirty="0">
                <a:solidFill>
                  <a:srgbClr val="002060"/>
                </a:solidFill>
                <a:effectLst/>
                <a:latin typeface="Times New Roman" panose="02020603050405020304" pitchFamily="18" charset="0"/>
                <a:cs typeface="Times New Roman" panose="02020603050405020304" pitchFamily="18" charset="0"/>
              </a:rPr>
              <a:t> per il Centre for </a:t>
            </a:r>
            <a:r>
              <a:rPr lang="it-IT" sz="2000" dirty="0" err="1">
                <a:solidFill>
                  <a:srgbClr val="002060"/>
                </a:solidFill>
                <a:effectLst/>
                <a:latin typeface="Times New Roman" panose="02020603050405020304" pitchFamily="18" charset="0"/>
                <a:cs typeface="Times New Roman" panose="02020603050405020304" pitchFamily="18" charset="0"/>
              </a:rPr>
              <a:t>Studies</a:t>
            </a:r>
            <a:r>
              <a:rPr lang="it-IT" sz="2000" dirty="0">
                <a:solidFill>
                  <a:srgbClr val="002060"/>
                </a:solidFill>
                <a:effectLst/>
                <a:latin typeface="Times New Roman" panose="02020603050405020304" pitchFamily="18" charset="0"/>
                <a:cs typeface="Times New Roman" panose="02020603050405020304" pitchFamily="18" charset="0"/>
              </a:rPr>
              <a:t> on Inclusive </a:t>
            </a:r>
            <a:r>
              <a:rPr lang="it-IT" sz="2000" dirty="0" err="1">
                <a:solidFill>
                  <a:srgbClr val="002060"/>
                </a:solidFill>
                <a:effectLst/>
                <a:latin typeface="Times New Roman" panose="02020603050405020304" pitchFamily="18" charset="0"/>
                <a:cs typeface="Times New Roman" panose="02020603050405020304" pitchFamily="18" charset="0"/>
              </a:rPr>
              <a:t>Education</a:t>
            </a:r>
            <a:r>
              <a:rPr lang="it-IT" sz="2000" dirty="0">
                <a:solidFill>
                  <a:srgbClr val="002060"/>
                </a:solidFill>
                <a:effectLst/>
                <a:latin typeface="Times New Roman" panose="02020603050405020304" pitchFamily="18" charset="0"/>
                <a:cs typeface="Times New Roman" panose="02020603050405020304" pitchFamily="18" charset="0"/>
              </a:rPr>
              <a:t> (CSIE) e da questo pubblicato nel 2002, rappresenta uno dei primi tentativi operativi di caratterizzare il concetto di inclusione all'interno delle strutture scolastiche. </a:t>
            </a:r>
            <a:endParaRPr lang="it-IT" sz="2000" b="1"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09091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Autofit/>
          </a:bodyPr>
          <a:lstStyle/>
          <a:p>
            <a:pPr algn="ctr">
              <a:lnSpc>
                <a:spcPct val="150000"/>
              </a:lnSpc>
            </a:pPr>
            <a:r>
              <a:rPr lang="it-IT" sz="3200" b="1" dirty="0">
                <a:solidFill>
                  <a:srgbClr val="002060"/>
                </a:solidFill>
                <a:effectLst/>
                <a:latin typeface="Times New Roman" panose="02020603050405020304" pitchFamily="18" charset="0"/>
                <a:cs typeface="Times New Roman" panose="02020603050405020304" pitchFamily="18" charset="0"/>
              </a:rPr>
              <a:t>Perché la scuola dovrebbe fare riferimento all’Index per l’inclusione?</a:t>
            </a:r>
          </a:p>
        </p:txBody>
      </p:sp>
      <p:sp>
        <p:nvSpPr>
          <p:cNvPr id="4" name="Segnaposto contenuto 3"/>
          <p:cNvSpPr>
            <a:spLocks noGrp="1"/>
          </p:cNvSpPr>
          <p:nvPr>
            <p:ph idx="1"/>
          </p:nvPr>
        </p:nvSpPr>
        <p:spPr>
          <a:xfrm>
            <a:off x="1435608" y="2060848"/>
            <a:ext cx="7498080" cy="4187552"/>
          </a:xfrm>
        </p:spPr>
        <p:txBody>
          <a:bodyPr anchor="ctr">
            <a:normAutofit/>
          </a:bodyPr>
          <a:lstStyle/>
          <a:p>
            <a:pPr marL="82296" indent="0" algn="just">
              <a:lnSpc>
                <a:spcPct val="150000"/>
              </a:lnSpc>
              <a:buNone/>
            </a:pPr>
            <a:r>
              <a:rPr lang="it-IT" sz="2400" dirty="0">
                <a:solidFill>
                  <a:srgbClr val="002060"/>
                </a:solidFill>
                <a:latin typeface="Times New Roman" panose="02020603050405020304" pitchFamily="18" charset="0"/>
                <a:cs typeface="Times New Roman" panose="02020603050405020304" pitchFamily="18" charset="0"/>
              </a:rPr>
              <a:t>L’Index per l’inclusione è un documento che può essere utilizzato dalle istituzioni scolastiche per analizzare e per valutare la propria situazione attuale rispetto all’inclusione scolastica, al fine di individuare possibili cambiamenti e di sviluppare una progettazione inclusiva che consenta l’evoluzione e il passaggio dall’integrazione all’inclusione di tutti e di ciascuno. </a:t>
            </a:r>
          </a:p>
          <a:p>
            <a:pPr marL="82296" indent="0">
              <a:buNone/>
            </a:pPr>
            <a:endParaRPr lang="it-IT" dirty="0"/>
          </a:p>
        </p:txBody>
      </p:sp>
    </p:spTree>
    <p:extLst>
      <p:ext uri="{BB962C8B-B14F-4D97-AF65-F5344CB8AC3E}">
        <p14:creationId xmlns:p14="http://schemas.microsoft.com/office/powerpoint/2010/main" xmlns="" val="3632351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967</TotalTime>
  <Words>3243</Words>
  <Application>Microsoft Office PowerPoint</Application>
  <PresentationFormat>Presentazione su schermo (4:3)</PresentationFormat>
  <Paragraphs>141</Paragraphs>
  <Slides>49</Slides>
  <Notes>0</Notes>
  <HiddenSlides>0</HiddenSlides>
  <MMClips>0</MMClips>
  <ScaleCrop>false</ScaleCrop>
  <HeadingPairs>
    <vt:vector size="4" baseType="variant">
      <vt:variant>
        <vt:lpstr>Tema</vt:lpstr>
      </vt:variant>
      <vt:variant>
        <vt:i4>1</vt:i4>
      </vt:variant>
      <vt:variant>
        <vt:lpstr>Titoli diapositive</vt:lpstr>
      </vt:variant>
      <vt:variant>
        <vt:i4>49</vt:i4>
      </vt:variant>
    </vt:vector>
  </HeadingPairs>
  <TitlesOfParts>
    <vt:vector size="50" baseType="lpstr">
      <vt:lpstr>Solstizio</vt:lpstr>
      <vt:lpstr>Problem solving matematico e inclusione scolastica</vt:lpstr>
      <vt:lpstr>I problemi… che problema!  Un percorso di potenziamento del problem solving matematico volto a favorire l’inclusione, in classe quarta di scuola primaria.</vt:lpstr>
      <vt:lpstr>L’esperienza presentata è il risultato di una progettazione didattica realizzata nell’ottica della cura educativa, come pratica per potenziare l’apprendimento, per promuovere l’attività e la partecipazione e per favorire l’inclusione scolastica di un bambino disabile, frequentante la classe 4a della scuola primaria di Lentiai. </vt:lpstr>
      <vt:lpstr>La cura educativa</vt:lpstr>
      <vt:lpstr>Presupposti della progettazione</vt:lpstr>
      <vt:lpstr>1. Analisi del contesto scolastico e analisi dei fattori ambientali</vt:lpstr>
      <vt:lpstr>Bronfenbrenner e il percorso inclusivo…</vt:lpstr>
      <vt:lpstr>Analisi dei fattori ambientali… …utilizzando come strumento l’Index per l’inclusione realizzato da Booth e Ainscow.  L'Index for Inclusion, proposta realizzata da Tony Booth e Mel Ainscow per il Centre for Studies on Inclusive Education (CSIE) e da questo pubblicato nel 2002, rappresenta uno dei primi tentativi operativi di caratterizzare il concetto di inclusione all'interno delle strutture scolastiche. </vt:lpstr>
      <vt:lpstr>Perché la scuola dovrebbe fare riferimento all’Index per l’inclusione?</vt:lpstr>
      <vt:lpstr>L’Index e il percorso inclusivo</vt:lpstr>
      <vt:lpstr>2. Analisi del contesto classe</vt:lpstr>
      <vt:lpstr>Gli strumenti osservativi e l’intervento inclusivo</vt:lpstr>
      <vt:lpstr>3. Analisi del profilo di funzionamento attuale del bambino</vt:lpstr>
      <vt:lpstr>Analizzare il profilo di funzionamento attuale del bambino significa delineare il suo funzionamento così come si presenta prima della conduzione dell’intervento didattico, al fine di rispondere in modo adeguato alle specificità del bambino con disabilità e di rendere possibile la sua partecipazione a scuola. Per l’analisi del funzionamento del bambino è necessario ricorrere all’utilizzo di uno strumento di classificazione innovativo, quale lo è la Classificazione Internazionale del Funzionamento, della Disabilità e della Salute, dell’OMS.</vt:lpstr>
      <vt:lpstr>L’ICF e ICF-CY  come strumenti della didattica</vt:lpstr>
      <vt:lpstr>ICF-CY</vt:lpstr>
      <vt:lpstr>Dall’analisi del profilo di funzionamento attuale del bambino…</vt:lpstr>
      <vt:lpstr>Il profilo di funzionamento possibile</vt:lpstr>
      <vt:lpstr>Consapevoli che si può intervenire per migliorare la performance ma non la capacità di una persona, per ogni codice è stata modificata l’estensione del qualificatore performance. Inoltre, per ogni codice della componente attività e partecipazione sono stati indicati i facilitatori introdotti o potenziati e le barriere eliminate, delineandone i rispettivi codici della componente fattori ambientali. È stato, poi, reso visibile il collegamento tra profilo di funzionamento attuale e possibile e le azioni inclusive, individuando i facilitatori, i mediatori, i livelli di adattamento della didattica, gli obiettivi del processo inclusivo, i traguardi di apprendimento disciplinari, le metodologie. </vt:lpstr>
      <vt:lpstr>L’orientamento teorico di riferimento: il costruttivismo socio-culturale e l’approccio storico-culturale di Vygotskij</vt:lpstr>
      <vt:lpstr>Il costruttivismo socio-culturale si sviluppa alla fine degli anni Ottanta del Novecento come visione innovativa rispetto a quella dell’approccio cognitivista. Si tratta di un orientamento capace di interpretare processi educativi complessi, tenendo conto delle dimensioni di contesto, cultura, contenuto e metodo.   Il punto di vista dal quale l’approccio socio-culturale affronta le questioni della cognizione e della conoscenza è influenzato dal pensiero di Vygotskij.  </vt:lpstr>
      <vt:lpstr>Interiorizzazione (Vygotskij, 1986)  </vt:lpstr>
      <vt:lpstr>“[…] ciò che un bambino può fare con assistenza oggi, sarà in grado di farlo da solo domani” (Vygotskij, 1986, p. 128), perché “[…] l’unico buon apprendimento è quello in anticipo rispetto allo sviluppo” (p. 132) e non quello che lo segue.</vt:lpstr>
      <vt:lpstr>Zona di sviluppo prossimale: “[…] la distanza tra il livello effettivo di sviluppo così come è determinato da problem-solving autonomo e il livello di sviluppo potenziale così come è determinato attraverso il problem-solving sotto la guida di un adulto o in collaborazione con i propri pari più capaci” (Vygotskij, 1986, p. 127). </vt:lpstr>
      <vt:lpstr> Il costruttivismo socio-culturale e l’intervento inclusivo  </vt:lpstr>
      <vt:lpstr>L’orizzonte inclusivo</vt:lpstr>
      <vt:lpstr>L’intervento è stato realizzato rendendo ogni alunno responsabile del proprio e dell’altrui apprendimento, attraverso l’interazione e la cooperazione, puntando alla formazione di una classe come: - comunità di inclusione; - classe-orchestra (Daniel Pennac, 2007) - «fare insieme» (don Lorenzo Milani e Mario Lodi).</vt:lpstr>
      <vt:lpstr>Finalità inclusive perseguite con l’intervento</vt:lpstr>
      <vt:lpstr>Didattica inclusiva</vt:lpstr>
      <vt:lpstr>  “Questi bambini nascono due volte. Devono imparare a muoversi in un mondo che la prima nascita ha reso più difficile. La seconda dipende da voi, da quello che saprete dare. Sono nati due volte e il percorso sarà più tormentato. Ma alla fine anche per voi sarà una rinascita.”                                                                                                                                Giuseppe Pontiggia</vt:lpstr>
      <vt:lpstr>Finalità generale di apprendimento: il problem solving matematico</vt:lpstr>
      <vt:lpstr>È stato promosso un percorso che permettesse a ciascun alunno, primo fra tutti il bambino disabile, di partecipare in modo attivo e costruttivo alla cultura del compito e di essere incluso dai compagni. Sulla base del principio di inclusione, quindi, poiché in classe erano presenti alunni che dimostravano difficoltà variabili a seconda della componente carente, nel corso dell’azione didattica, è stato proposto un percorso volto al potenziamento dell’intero flusso delle aree cognitive coinvolte nel problem solving.</vt:lpstr>
      <vt:lpstr>Le componenti cognitive del problem solving</vt:lpstr>
      <vt:lpstr>L’intervento inclusivo</vt:lpstr>
      <vt:lpstr>L’intervento didattico progettato, volto allo sviluppo della competenza risolvere problemi, è suddiviso in tre fasi, articolate ciascuna in un numero differente di interventi, per un totale di otto incontri, ognuno dei quali ha inteso promuovere il raggiungimento di uno o più traguardi di apprendimento riferiti al sapere disciplinare. </vt:lpstr>
      <vt:lpstr>La prima fase è propedeutica allo sviluppo della tematica centrale dell’intervento didattico, ossia il problem solving matematico. La fase è composta da due incontri, riguardanti l’approfondimento delle componenti cognitive coinvolte nella risoluzione di un problema, quali la comprensione della situazione problema attraverso l’identificazione e l’integrazione delle informazioni verbali/aritmetiche; la rappresentazione dello schema; la categorizzazione, cioè la classificazione della struttura matematica del problema; la pianificazione delle procedure e delle operazioni; lo svolgimento; il monitoraggio e l’autovalutazione. In particolare, nel corso di questa fase i bambini sono diventati esperti delle componenti cognitive coinvolte nell’abilità di soluzione dei problemi aritmetici tramite la tecnica del Jigsaw. Le esperienze proposte nel corso di questa fase hanno permesso ai bambini di raggiungere il seguente traguardo di apprendimento: riconoscere le componenti cognitive coinvolte nella risoluzione di un problema.</vt:lpstr>
      <vt:lpstr>La seconda fase comprende il maggior numero di lezioni, per un totale di cinque. Nel corso di questa fase i bambini hanno co-costruito la conoscenza (attraverso la metodologia del Cooperative Learning) al fine di potenziare il problem solving matematico. In questa fase sono stati proposti alcuni problemi in cui veniva esercitato l’intero flusso delle componenti coinvolte nella risoluzione, in modo tale da guidare i bambini all’interno dei meccanismi individuati dalla ricerca come discriminanti tra i buoni e i cattivi solutori.    </vt:lpstr>
      <vt:lpstr>Nello specifico, le esperienze proposte hanno permesso ai bambini di raggiungere i seguenti traguardi di apprendimento disciplinari: - Comprendere la situazione-problema attraverso l’identificazione e l’integrazione delle informazioni verbali e aritmetiche. - Elaborare l’immagine mentale di un problema.  - Individuare e riconoscere la categoria prototipica del problema proposto.  - Riconoscere la necessità di risolvere un problema attraverso la costruzione di passaggi in sequenza.  - Risolvere problemi aritmetici, riconoscendo l’eventuale possibilità di seguire percorsi risolutivi diversi.  - Riuscire a monitorare e a valutare la propria prestazione.</vt:lpstr>
      <vt:lpstr>Un esempio di lezione</vt:lpstr>
      <vt:lpstr>La terza fase, costituita da un unico incontro, ha previsto la riflessione, in plenaria, sul percorso svolto, nonché la verifica e la valutazione finale.</vt:lpstr>
      <vt:lpstr>La valutazione</vt:lpstr>
      <vt:lpstr>DOCUMENTAZIONE  MONITORAGGIO  VALUTAZIONE</vt:lpstr>
      <vt:lpstr>La valutazione della performance</vt:lpstr>
      <vt:lpstr>La valutazione dell’apprendimento</vt:lpstr>
      <vt:lpstr>Conclusioni</vt:lpstr>
      <vt:lpstr>Diapositiva 46</vt:lpstr>
      <vt:lpstr>“Dite:  È faticoso frequentare i bambini.  Avete ragione.  Poi aggiungete:  Perché bisogna mettersi al loro livello, abbassarsi, inclinarsi,  curvarsi, farsi piccoli.  Ora avete torto.  Non è questo che più stanca. È piuttosto il fatto di essere  obbligati ad innalzarsi fino all'altezza dei loro sentimenti.  Tirarsi, allungarsi, alzarsi sulla punta dei piedi.  Per non ferirli.”                                                                                                         Janusz Korczak </vt:lpstr>
      <vt:lpstr>Bibliografia</vt:lpstr>
      <vt:lpstr>Grazie per l’attenzione!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problemi…che problema! Un percorso di potenziamento del problem solving mstematico volto a favorire l’inclusione, in classe quarta di scuola primaria.</dc:title>
  <dc:creator>Admin</dc:creator>
  <cp:lastModifiedBy>Katia</cp:lastModifiedBy>
  <cp:revision>202</cp:revision>
  <cp:lastPrinted>2014-02-25T16:12:28Z</cp:lastPrinted>
  <dcterms:created xsi:type="dcterms:W3CDTF">2013-10-18T13:45:05Z</dcterms:created>
  <dcterms:modified xsi:type="dcterms:W3CDTF">2014-03-18T21:54:05Z</dcterms:modified>
</cp:coreProperties>
</file>